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1"/>
    <p:sldMasterId id="2147483898" r:id="rId2"/>
  </p:sldMasterIdLst>
  <p:notesMasterIdLst>
    <p:notesMasterId r:id="rId29"/>
  </p:notesMasterIdLst>
  <p:handoutMasterIdLst>
    <p:handoutMasterId r:id="rId30"/>
  </p:handoutMasterIdLst>
  <p:sldIdLst>
    <p:sldId id="616" r:id="rId3"/>
    <p:sldId id="689" r:id="rId4"/>
    <p:sldId id="668" r:id="rId5"/>
    <p:sldId id="619" r:id="rId6"/>
    <p:sldId id="620" r:id="rId7"/>
    <p:sldId id="678" r:id="rId8"/>
    <p:sldId id="670" r:id="rId9"/>
    <p:sldId id="671" r:id="rId10"/>
    <p:sldId id="674" r:id="rId11"/>
    <p:sldId id="675" r:id="rId12"/>
    <p:sldId id="679" r:id="rId13"/>
    <p:sldId id="677" r:id="rId14"/>
    <p:sldId id="672" r:id="rId15"/>
    <p:sldId id="690" r:id="rId16"/>
    <p:sldId id="691" r:id="rId17"/>
    <p:sldId id="676" r:id="rId18"/>
    <p:sldId id="673" r:id="rId19"/>
    <p:sldId id="680" r:id="rId20"/>
    <p:sldId id="681" r:id="rId21"/>
    <p:sldId id="682" r:id="rId22"/>
    <p:sldId id="683" r:id="rId23"/>
    <p:sldId id="684" r:id="rId24"/>
    <p:sldId id="685" r:id="rId25"/>
    <p:sldId id="686" r:id="rId26"/>
    <p:sldId id="687" r:id="rId27"/>
    <p:sldId id="688" r:id="rId28"/>
  </p:sldIdLst>
  <p:sldSz cx="12192000" cy="6858000"/>
  <p:notesSz cx="7099300" cy="10234613"/>
  <p:custDataLst>
    <p:tags r:id="rId31"/>
  </p:custDataLst>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1 Ziel und Aufbau des Projekts DuBA " id="{BBA09B56-17FB-4199-8AEF-2AAB5F847B2B}">
          <p14:sldIdLst>
            <p14:sldId id="616"/>
          </p14:sldIdLst>
        </p14:section>
        <p14:section name="1 Ziel und Aufbau des Projekts DuBA " id="{F46B3F8E-7718-435F-82D6-E4260315CFE4}">
          <p14:sldIdLst>
            <p14:sldId id="689"/>
            <p14:sldId id="668"/>
            <p14:sldId id="619"/>
            <p14:sldId id="620"/>
            <p14:sldId id="678"/>
          </p14:sldIdLst>
        </p14:section>
        <p14:section name="Handlungskonzept" id="{0DFF1FDA-E06E-47C1-BE58-CF3FE36967AE}">
          <p14:sldIdLst>
            <p14:sldId id="670"/>
            <p14:sldId id="671"/>
            <p14:sldId id="674"/>
            <p14:sldId id="675"/>
            <p14:sldId id="679"/>
          </p14:sldIdLst>
        </p14:section>
        <p14:section name="Publikationen" id="{9E944832-74EB-441B-815F-9F4601A8CD8F}">
          <p14:sldIdLst>
            <p14:sldId id="677"/>
            <p14:sldId id="672"/>
            <p14:sldId id="690"/>
            <p14:sldId id="691"/>
            <p14:sldId id="676"/>
            <p14:sldId id="673"/>
            <p14:sldId id="680"/>
            <p14:sldId id="681"/>
            <p14:sldId id="682"/>
            <p14:sldId id="683"/>
            <p14:sldId id="684"/>
            <p14:sldId id="685"/>
            <p14:sldId id="686"/>
            <p14:sldId id="687"/>
            <p14:sldId id="6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issa Pascoe " initials="CP" lastIdx="8" clrIdx="0">
    <p:extLst>
      <p:ext uri="{19B8F6BF-5375-455C-9EA6-DF929625EA0E}">
        <p15:presenceInfo xmlns:p15="http://schemas.microsoft.com/office/powerpoint/2012/main" userId="Clarissa Pascoe " providerId="None"/>
      </p:ext>
    </p:extLst>
  </p:cmAuthor>
  <p:cmAuthor id="2" name="Mattia-Lisa Eickemeier" initials="ME" lastIdx="4" clrIdx="1">
    <p:extLst>
      <p:ext uri="{19B8F6BF-5375-455C-9EA6-DF929625EA0E}">
        <p15:presenceInfo xmlns:p15="http://schemas.microsoft.com/office/powerpoint/2012/main" userId="S-1-5-21-3600751016-688564448-1337340978-5296" providerId="AD"/>
      </p:ext>
    </p:extLst>
  </p:cmAuthor>
  <p:cmAuthor id="3" name="Olga Zechiel" initials="OZ" lastIdx="45" clrIdx="2">
    <p:extLst>
      <p:ext uri="{19B8F6BF-5375-455C-9EA6-DF929625EA0E}">
        <p15:presenceInfo xmlns:p15="http://schemas.microsoft.com/office/powerpoint/2012/main" userId="Olga Zechiel" providerId="None"/>
      </p:ext>
    </p:extLst>
  </p:cmAuthor>
  <p:cmAuthor id="4" name="Elisabeth Stolpe" initials="ES" lastIdx="69" clrIdx="3">
    <p:extLst>
      <p:ext uri="{19B8F6BF-5375-455C-9EA6-DF929625EA0E}">
        <p15:presenceInfo xmlns:p15="http://schemas.microsoft.com/office/powerpoint/2012/main" userId="5672f63d8075652f" providerId="Windows Live"/>
      </p:ext>
    </p:extLst>
  </p:cmAuthor>
  <p:cmAuthor id="5" name="Klaus Jenewein" initials="KJ" lastIdx="9" clrIdx="4">
    <p:extLst>
      <p:ext uri="{19B8F6BF-5375-455C-9EA6-DF929625EA0E}">
        <p15:presenceInfo xmlns:p15="http://schemas.microsoft.com/office/powerpoint/2012/main" userId="d1e5cd11425406e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9C"/>
    <a:srgbClr val="7A003F"/>
    <a:srgbClr val="006165"/>
    <a:srgbClr val="FFC000"/>
    <a:srgbClr val="DC3055"/>
    <a:srgbClr val="D2DEE8"/>
    <a:srgbClr val="D2E5E8"/>
    <a:srgbClr val="FFE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3" autoAdjust="0"/>
    <p:restoredTop sz="87760" autoAdjust="0"/>
  </p:normalViewPr>
  <p:slideViewPr>
    <p:cSldViewPr snapToGrid="0">
      <p:cViewPr varScale="1">
        <p:scale>
          <a:sx n="113" d="100"/>
          <a:sy n="113" d="100"/>
        </p:scale>
        <p:origin x="582"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70E354A7-E0E6-4906-8091-D26319BD3B46}" type="datetimeFigureOut">
              <a:rPr lang="de-DE" altLang="de-DE"/>
              <a:pPr>
                <a:defRPr/>
              </a:pPr>
              <a:t>17.09.2023</a:t>
            </a:fld>
            <a:endParaRPr lang="de-DE" alt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F86BDEA7-6B31-481D-860C-3753F987B05C}"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3" name="Datumsplatzhalter 2"/>
          <p:cNvSpPr>
            <a:spLocks noGrp="1"/>
          </p:cNvSpPr>
          <p:nvPr>
            <p:ph type="dt" idx="1"/>
          </p:nvPr>
        </p:nvSpPr>
        <p:spPr>
          <a:xfrm>
            <a:off x="4021138" y="0"/>
            <a:ext cx="3076575"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E7500D9-3ED3-4B17-A09F-517A2A9DEC90}" type="datetimeFigureOut">
              <a:rPr lang="de-DE" altLang="de-DE"/>
              <a:pPr>
                <a:defRPr/>
              </a:pPr>
              <a:t>17.09.2023</a:t>
            </a:fld>
            <a:endParaRPr lang="de-DE" alt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09613" y="4926013"/>
            <a:ext cx="5680075" cy="4029075"/>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5"/>
          </p:nvPr>
        </p:nvSpPr>
        <p:spPr>
          <a:xfrm>
            <a:off x="4021138" y="9721850"/>
            <a:ext cx="3076575"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6AD668CD-EE67-44E8-A82B-C6D5726CB40F}" type="slidenum">
              <a:rPr lang="de-DE" altLang="de-DE"/>
              <a:pPr/>
              <a:t>‹Nr.›</a:t>
            </a:fld>
            <a:endParaRPr lang="de-DE" altLang="de-DE"/>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000" kern="1200">
        <a:solidFill>
          <a:schemeClr val="tx1"/>
        </a:solidFill>
        <a:latin typeface="Arial" pitchFamily="34" charset="0"/>
        <a:ea typeface="ＭＳ Ｐゴシック" charset="0"/>
        <a:cs typeface="Arial" pitchFamily="34" charset="0"/>
      </a:defRPr>
    </a:lvl1pPr>
    <a:lvl2pPr marL="4572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2pPr>
    <a:lvl3pPr marL="9144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3pPr>
    <a:lvl4pPr marL="13716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4pPr>
    <a:lvl5pPr marL="1828800" algn="l" rtl="0" eaLnBrk="0" fontAlgn="base" hangingPunct="0">
      <a:spcBef>
        <a:spcPct val="30000"/>
      </a:spcBef>
      <a:spcAft>
        <a:spcPct val="0"/>
      </a:spcAft>
      <a:defRPr sz="1000" kern="1200">
        <a:solidFill>
          <a:schemeClr val="tx1"/>
        </a:solidFill>
        <a:latin typeface="Arial" pitchFamily="34"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de-DE" dirty="0">
              <a:ea typeface="ＭＳ Ｐゴシック" panose="020B0600070205080204" pitchFamily="34" charset="-128"/>
            </a:endParaRPr>
          </a:p>
        </p:txBody>
      </p:sp>
    </p:spTree>
    <p:extLst>
      <p:ext uri="{BB962C8B-B14F-4D97-AF65-F5344CB8AC3E}">
        <p14:creationId xmlns:p14="http://schemas.microsoft.com/office/powerpoint/2010/main" val="59752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a:t>Nun möchten wir die Handlungsempfehlungen für die einzelne</a:t>
            </a:r>
            <a:r>
              <a:rPr lang="de-DE" baseline="0" dirty="0"/>
              <a:t> Akteure benennen. Als erstes geht es um die </a:t>
            </a:r>
            <a:r>
              <a:rPr lang="de-DE" baseline="0" dirty="0" err="1"/>
              <a:t>to</a:t>
            </a:r>
            <a:r>
              <a:rPr lang="de-DE" baseline="0" dirty="0"/>
              <a:t> </a:t>
            </a:r>
            <a:r>
              <a:rPr lang="de-DE" baseline="0" dirty="0" err="1"/>
              <a:t>do`s</a:t>
            </a:r>
            <a:r>
              <a:rPr lang="de-DE" baseline="0" dirty="0"/>
              <a:t> für Fachschulen für Technik. Auf der Folie ist der Übergang in Hochschulsystem dargestellt. Dieser Übergang soll von Fachschulabsolvierenden aufgezeigt werden. Die Fachschulen können zur Anrechnung der Leistungen auf Hochschulstudium beitragen. U.a. soll Bachelor Professional als tertiären Bildungsabschluss ausgewiesen werden. Chancen der Modularisierung als curriculares Prinzip soll geprüft werden, bspw. durch Zertifizierung mit ECTS-vergleichbaren </a:t>
            </a:r>
            <a:r>
              <a:rPr lang="de-DE" baseline="0" dirty="0" err="1"/>
              <a:t>Credits</a:t>
            </a:r>
            <a:r>
              <a:rPr lang="de-DE" baseline="0" dirty="0"/>
              <a:t>. Die andere Dimensionen gehen praktisch mit den der reziproken einher. Lediglich ist die Anschlussfähigkeit der Fortbildung an die </a:t>
            </a:r>
            <a:r>
              <a:rPr lang="de-DE" sz="800" kern="1200" dirty="0">
                <a:solidFill>
                  <a:schemeClr val="tx1"/>
                </a:solidFill>
                <a:latin typeface="Arial" pitchFamily="34" charset="0"/>
                <a:ea typeface="ＭＳ Ｐゴシック" charset="0"/>
                <a:cs typeface="Arial" pitchFamily="34" charset="0"/>
              </a:rPr>
              <a:t>Hochschulprogramme</a:t>
            </a:r>
            <a:r>
              <a:rPr lang="de-DE" sz="800" b="1" kern="1200" baseline="0" dirty="0">
                <a:solidFill>
                  <a:schemeClr val="tx1"/>
                </a:solidFill>
                <a:latin typeface="Arial" pitchFamily="34" charset="0"/>
                <a:ea typeface="ＭＳ Ｐゴシック" charset="0"/>
                <a:cs typeface="Arial" pitchFamily="34" charset="0"/>
              </a:rPr>
              <a:t> durch die </a:t>
            </a:r>
            <a:r>
              <a:rPr lang="de-DE" b="1" dirty="0"/>
              <a:t>Wissenschaftspropädeutische Aspekte bereits im Fachschulstudium und</a:t>
            </a:r>
            <a:endParaRPr lang="de-DE" dirty="0"/>
          </a:p>
          <a:p>
            <a:pPr lvl="1"/>
            <a:r>
              <a:rPr lang="de-DE" b="1" dirty="0"/>
              <a:t>Arbeitspädagogik zur Sicherung der Anschlussfähigkeit an betriebliche Aus- und Weiterbildungsaufgaben sowie an die Lehrerbildung zu berücksichtigen.</a:t>
            </a:r>
          </a:p>
          <a:p>
            <a:endParaRPr lang="de-DE" dirty="0"/>
          </a:p>
        </p:txBody>
      </p:sp>
    </p:spTree>
    <p:extLst>
      <p:ext uri="{BB962C8B-B14F-4D97-AF65-F5344CB8AC3E}">
        <p14:creationId xmlns:p14="http://schemas.microsoft.com/office/powerpoint/2010/main" val="24935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a:t>Nun möchten wir die Handlungsempfehlungen für die einzelne</a:t>
            </a:r>
            <a:r>
              <a:rPr lang="de-DE" baseline="0" dirty="0"/>
              <a:t> Akteure benennen. Als erstes geht es um die </a:t>
            </a:r>
            <a:r>
              <a:rPr lang="de-DE" baseline="0" dirty="0" err="1"/>
              <a:t>to</a:t>
            </a:r>
            <a:r>
              <a:rPr lang="de-DE" baseline="0" dirty="0"/>
              <a:t> </a:t>
            </a:r>
            <a:r>
              <a:rPr lang="de-DE" baseline="0" dirty="0" err="1"/>
              <a:t>do`s</a:t>
            </a:r>
            <a:r>
              <a:rPr lang="de-DE" baseline="0" dirty="0"/>
              <a:t> für Fachschulen für Technik. Auf der Folie ist der Übergang in Hochschulsystem dargestellt. Dieser Übergang soll von Fachschulabsolvierenden aufgezeigt werden. Die Fachschulen können zur Anrechnung der Leistungen auf Hochschulstudium beitragen. U.a. soll Bachelor Professional als tertiären Bildungsabschluss ausgewiesen werden. Chancen der Modularisierung als curriculares Prinzip soll geprüft werden, bspw. durch Zertifizierung mit ECTS-vergleichbaren </a:t>
            </a:r>
            <a:r>
              <a:rPr lang="de-DE" baseline="0" dirty="0" err="1"/>
              <a:t>Credits</a:t>
            </a:r>
            <a:r>
              <a:rPr lang="de-DE" baseline="0" dirty="0"/>
              <a:t>. Die andere Dimensionen gehen praktisch mit den der reziproken einher. Lediglich ist die Anschlussfähigkeit der Fortbildung an die </a:t>
            </a:r>
            <a:r>
              <a:rPr lang="de-DE" sz="800" kern="1200" dirty="0">
                <a:solidFill>
                  <a:schemeClr val="tx1"/>
                </a:solidFill>
                <a:latin typeface="Arial" pitchFamily="34" charset="0"/>
                <a:ea typeface="ＭＳ Ｐゴシック" charset="0"/>
                <a:cs typeface="Arial" pitchFamily="34" charset="0"/>
              </a:rPr>
              <a:t>Hochschulprogramme</a:t>
            </a:r>
            <a:r>
              <a:rPr lang="de-DE" sz="800" b="1" kern="1200" baseline="0" dirty="0">
                <a:solidFill>
                  <a:schemeClr val="tx1"/>
                </a:solidFill>
                <a:latin typeface="Arial" pitchFamily="34" charset="0"/>
                <a:ea typeface="ＭＳ Ｐゴシック" charset="0"/>
                <a:cs typeface="Arial" pitchFamily="34" charset="0"/>
              </a:rPr>
              <a:t> durch die </a:t>
            </a:r>
            <a:r>
              <a:rPr lang="de-DE" b="1" dirty="0"/>
              <a:t>Wissenschaftspropädeutische Aspekte bereits im Fachschulstudium und</a:t>
            </a:r>
            <a:endParaRPr lang="de-DE" dirty="0"/>
          </a:p>
          <a:p>
            <a:pPr lvl="1"/>
            <a:r>
              <a:rPr lang="de-DE" b="1" dirty="0"/>
              <a:t>Arbeitspädagogik zur Sicherung der Anschlussfähigkeit an betriebliche Aus- und Weiterbildungsaufgaben sowie an die Lehrerbildung zu berücksichtigen.</a:t>
            </a:r>
          </a:p>
          <a:p>
            <a:endParaRPr lang="de-DE" dirty="0"/>
          </a:p>
        </p:txBody>
      </p:sp>
    </p:spTree>
    <p:extLst>
      <p:ext uri="{BB962C8B-B14F-4D97-AF65-F5344CB8AC3E}">
        <p14:creationId xmlns:p14="http://schemas.microsoft.com/office/powerpoint/2010/main" val="42263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r>
              <a:rPr lang="de-DE" dirty="0"/>
              <a:t>Nun möchten wir die Handlungsempfehlungen für die einzelne</a:t>
            </a:r>
            <a:r>
              <a:rPr lang="de-DE" baseline="0" dirty="0"/>
              <a:t> Akteure benennen. Als erstes geht es um die </a:t>
            </a:r>
            <a:r>
              <a:rPr lang="de-DE" baseline="0" dirty="0" err="1"/>
              <a:t>to</a:t>
            </a:r>
            <a:r>
              <a:rPr lang="de-DE" baseline="0" dirty="0"/>
              <a:t> </a:t>
            </a:r>
            <a:r>
              <a:rPr lang="de-DE" baseline="0" dirty="0" err="1"/>
              <a:t>do`s</a:t>
            </a:r>
            <a:r>
              <a:rPr lang="de-DE" baseline="0" dirty="0"/>
              <a:t> für Fachschulen für Technik. Auf der Folie ist der Übergang in Hochschulsystem dargestellt. Dieser Übergang soll von Fachschulabsolvierenden aufgezeigt werden. Die Fachschulen können zur Anrechnung der Leistungen auf Hochschulstudium beitragen. U.a. soll Bachelor Professional als tertiären Bildungsabschluss ausgewiesen werden. Chancen der Modularisierung als curriculares Prinzip soll geprüft werden, bspw. durch Zertifizierung mit ECTS-vergleichbaren </a:t>
            </a:r>
            <a:r>
              <a:rPr lang="de-DE" baseline="0" dirty="0" err="1"/>
              <a:t>Credits</a:t>
            </a:r>
            <a:r>
              <a:rPr lang="de-DE" baseline="0" dirty="0"/>
              <a:t>. Die andere Dimensionen gehen praktisch mit den der reziproken einher. Lediglich ist die Anschlussfähigkeit der Fortbildung an die </a:t>
            </a:r>
            <a:r>
              <a:rPr lang="de-DE" sz="800" kern="1200" dirty="0">
                <a:solidFill>
                  <a:schemeClr val="tx1"/>
                </a:solidFill>
                <a:latin typeface="Arial" pitchFamily="34" charset="0"/>
                <a:ea typeface="ＭＳ Ｐゴシック" charset="0"/>
                <a:cs typeface="Arial" pitchFamily="34" charset="0"/>
              </a:rPr>
              <a:t>Hochschulprogramme</a:t>
            </a:r>
            <a:r>
              <a:rPr lang="de-DE" sz="800" b="1" kern="1200" baseline="0" dirty="0">
                <a:solidFill>
                  <a:schemeClr val="tx1"/>
                </a:solidFill>
                <a:latin typeface="Arial" pitchFamily="34" charset="0"/>
                <a:ea typeface="ＭＳ Ｐゴシック" charset="0"/>
                <a:cs typeface="Arial" pitchFamily="34" charset="0"/>
              </a:rPr>
              <a:t> durch die </a:t>
            </a:r>
            <a:r>
              <a:rPr lang="de-DE" b="1" dirty="0"/>
              <a:t>Wissenschaftspropädeutische Aspekte bereits im Fachschulstudium und</a:t>
            </a:r>
            <a:endParaRPr lang="de-DE" dirty="0"/>
          </a:p>
          <a:p>
            <a:pPr lvl="1"/>
            <a:r>
              <a:rPr lang="de-DE" b="1" dirty="0"/>
              <a:t>Arbeitspädagogik zur Sicherung der Anschlussfähigkeit an betriebliche Aus- und Weiterbildungsaufgaben sowie an die Lehrerbildung zu berücksichtigen.</a:t>
            </a:r>
          </a:p>
          <a:p>
            <a:endParaRPr lang="de-DE" dirty="0"/>
          </a:p>
        </p:txBody>
      </p:sp>
    </p:spTree>
    <p:extLst>
      <p:ext uri="{BB962C8B-B14F-4D97-AF65-F5344CB8AC3E}">
        <p14:creationId xmlns:p14="http://schemas.microsoft.com/office/powerpoint/2010/main" val="280873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dem Übergang von Studienaussteigenden in die Aufstiegsfortbildung soll</a:t>
            </a:r>
            <a:r>
              <a:rPr lang="de-DE" baseline="0" dirty="0"/>
              <a:t> </a:t>
            </a:r>
            <a:r>
              <a:rPr lang="de-DE" dirty="0"/>
              <a:t>das Fachschulsystem auf</a:t>
            </a:r>
            <a:r>
              <a:rPr lang="de-DE" baseline="0" dirty="0"/>
              <a:t> die </a:t>
            </a:r>
            <a:r>
              <a:rPr lang="de-DE" dirty="0"/>
              <a:t>steigende Heterogenität der </a:t>
            </a:r>
            <a:r>
              <a:rPr lang="de-DE" dirty="0" err="1"/>
              <a:t>Berwerber:innen</a:t>
            </a:r>
            <a:r>
              <a:rPr lang="de-DE" dirty="0"/>
              <a:t> reagieren. Künftig werden mehr Studierende in das System aufgenommen, die auf Grund unterschiedlicher Biografien, anzuerkennender Vorleistungen und defizitärer Voraussetzungen nicht mehr wie bislang üblich in den normalen Unterrichtsablauf integriert werden können. Dies bedingt die Notwendigkeit individueller Studienverläufe und Freiräume für den Nacherwerb fehlender Voraussetzungen und wirkt sich grundlegend auf den – bislang häufig nach dem Klassen- und Stundenplanprinzip ausgestalteten – einheitlichen Wochenablauf aus.</a:t>
            </a:r>
          </a:p>
          <a:p>
            <a:r>
              <a:rPr lang="de-DE" dirty="0"/>
              <a:t>Gleichzeitig ist die Orientierung an </a:t>
            </a:r>
            <a:r>
              <a:rPr lang="de-DE" dirty="0" err="1"/>
              <a:t>Beruflichkeit</a:t>
            </a:r>
            <a:r>
              <a:rPr lang="de-DE" dirty="0"/>
              <a:t> und ein beruflich qualifizierender Abschluss als konstitutive Elemente eines anerkannten Berufsbilds zu beachten. Es wird daher vorgeschlagen, den</a:t>
            </a:r>
            <a:r>
              <a:rPr lang="de-DE" baseline="0" dirty="0"/>
              <a:t> Umgang mit den </a:t>
            </a:r>
            <a:r>
              <a:rPr lang="de-DE" dirty="0"/>
              <a:t>Aufnahmevoraussetzungen zu flexibilisieren.</a:t>
            </a:r>
          </a:p>
          <a:p>
            <a:r>
              <a:rPr lang="de-DE" dirty="0"/>
              <a:t>Wie bereits erwähnt empfehlen wir die Anrechnungsmöglichkeiten auszubauen; </a:t>
            </a:r>
          </a:p>
          <a:p>
            <a:r>
              <a:rPr lang="de-DE" dirty="0"/>
              <a:t>Die</a:t>
            </a:r>
            <a:r>
              <a:rPr lang="de-DE" baseline="0" dirty="0"/>
              <a:t> von den Studienaussteigenden mitgebrauchen Leistungen können durch ein Kompetenzfeststellungsverfahren dokumentiert, geprüft und angerechnet werden</a:t>
            </a:r>
            <a:r>
              <a:rPr lang="de-DE" dirty="0"/>
              <a:t>; Wie es ablaufen kann, zeigen wir auf den nächsten Folien.</a:t>
            </a:r>
          </a:p>
          <a:p>
            <a:r>
              <a:rPr lang="de-DE" dirty="0"/>
              <a:t>In</a:t>
            </a:r>
            <a:r>
              <a:rPr lang="de-DE" baseline="0" dirty="0"/>
              <a:t> diesem Übergang ist die besondere Rolle der Betriebe, Kammern und berufsbildenden Schulen zu betonen.</a:t>
            </a:r>
            <a:endParaRPr lang="de-DE" dirty="0"/>
          </a:p>
          <a:p>
            <a:endParaRPr lang="de-DE" dirty="0"/>
          </a:p>
        </p:txBody>
      </p:sp>
    </p:spTree>
    <p:extLst>
      <p:ext uri="{BB962C8B-B14F-4D97-AF65-F5344CB8AC3E}">
        <p14:creationId xmlns:p14="http://schemas.microsoft.com/office/powerpoint/2010/main" val="170185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000" baseline="0" dirty="0"/>
              <a:t>Vorausgesetzt wird das Vorhandensein sowohl Voll- als auch Teilzeit der Fortbildung. Für die Fachschulen für Technik, die diese Fortbildungsformen nicht parallel anbieten haben wir auch eine Lösung. </a:t>
            </a: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Die Grundstruktur des</a:t>
            </a:r>
            <a:r>
              <a:rPr lang="de-DE" baseline="0" dirty="0"/>
              <a:t> Modells wird in </a:t>
            </a:r>
            <a:r>
              <a:rPr kumimoji="0" lang="de-DE" sz="800" b="0" i="0" u="none" strike="noStrike" kern="0" cap="none" spc="0" normalizeH="0" baseline="0" noProof="0" dirty="0">
                <a:ln>
                  <a:noFill/>
                </a:ln>
                <a:solidFill>
                  <a:srgbClr val="ED7D31">
                    <a:lumMod val="75000"/>
                  </a:srgbClr>
                </a:solidFill>
                <a:effectLst/>
                <a:uLnTx/>
                <a:uFillTx/>
                <a:latin typeface="Arial" pitchFamily="34" charset="0"/>
                <a:ea typeface="ＭＳ Ｐゴシック" charset="0"/>
                <a:cs typeface="Arial" pitchFamily="34" charset="0"/>
              </a:rPr>
              <a:t>Differenzierung- und Qualifizierungsstufe geteilt. Diese sind hier auf der Folien für die Teilzeit und Vollzeit dargestellt.</a:t>
            </a:r>
            <a:endParaRPr lang="de-DE" b="0" baseline="0" dirty="0"/>
          </a:p>
          <a:p>
            <a:r>
              <a:rPr lang="de-DE" dirty="0"/>
              <a:t>Die Differenzierungsstufe dient – als Eingangsphase des Bildungsgangs – der Integration heterogener Zielgruppen in den Bildungsgang.</a:t>
            </a:r>
          </a:p>
          <a:p>
            <a:r>
              <a:rPr lang="de-DE" dirty="0"/>
              <a:t>Die Qualifizierungsstufe (3. und 4. Semester) bezieht alle </a:t>
            </a:r>
            <a:r>
              <a:rPr lang="de-DE" dirty="0" err="1"/>
              <a:t>Fachschüler:innen</a:t>
            </a:r>
            <a:r>
              <a:rPr lang="de-DE" dirty="0"/>
              <a:t> ein. Die Unterrichtsangebote und Prüfungen bilden das Kerncurriculum des Bildungsgangs.</a:t>
            </a:r>
          </a:p>
        </p:txBody>
      </p:sp>
    </p:spTree>
    <p:extLst>
      <p:ext uri="{BB962C8B-B14F-4D97-AF65-F5344CB8AC3E}">
        <p14:creationId xmlns:p14="http://schemas.microsoft.com/office/powerpoint/2010/main" val="1080530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Allgemein ist das Modell für</a:t>
            </a:r>
            <a:r>
              <a:rPr lang="de-DE" baseline="0" dirty="0"/>
              <a:t> drei Jahre gedacht (die ersten zwei Jahre werden in Teilzeit absolviert (mit der Möglichkeit gewisse Differenzen auszugleichen). </a:t>
            </a:r>
            <a:r>
              <a:rPr lang="de-DE" sz="1000" kern="1200" dirty="0">
                <a:solidFill>
                  <a:schemeClr val="tx1"/>
                </a:solidFill>
                <a:effectLst/>
                <a:latin typeface="Arial" pitchFamily="34" charset="0"/>
                <a:ea typeface="ＭＳ Ｐゴシック" charset="0"/>
                <a:cs typeface="Arial" pitchFamily="34" charset="0"/>
              </a:rPr>
              <a:t>Ein Organisationsschema, die</a:t>
            </a:r>
            <a:r>
              <a:rPr lang="de-DE" sz="1000" kern="1200" baseline="0" dirty="0">
                <a:solidFill>
                  <a:schemeClr val="tx1"/>
                </a:solidFill>
                <a:effectLst/>
                <a:latin typeface="Arial" pitchFamily="34" charset="0"/>
                <a:ea typeface="ＭＳ Ｐゴシック" charset="0"/>
                <a:cs typeface="Arial" pitchFamily="34" charset="0"/>
              </a:rPr>
              <a:t> unterschiedliche Gruppen der Studienaussteigenden (mit und ohne Berufsausbildung und mit und ohne Berufserfahrung </a:t>
            </a:r>
            <a:r>
              <a:rPr lang="de-DE" sz="1000" kern="1200" dirty="0">
                <a:solidFill>
                  <a:schemeClr val="tx1"/>
                </a:solidFill>
                <a:effectLst/>
                <a:latin typeface="Arial" pitchFamily="34" charset="0"/>
                <a:ea typeface="ＭＳ Ｐゴシック" charset="0"/>
                <a:cs typeface="Arial" pitchFamily="34" charset="0"/>
              </a:rPr>
              <a:t>integriert, ist in Folie dargestellt. Absolvierung der Differenzierungsstufe in berufsbegleitender Teilzeitform und bittet</a:t>
            </a:r>
            <a:r>
              <a:rPr lang="de-DE" sz="1000" kern="1200" baseline="0" dirty="0">
                <a:solidFill>
                  <a:schemeClr val="tx1"/>
                </a:solidFill>
                <a:effectLst/>
                <a:latin typeface="Arial" pitchFamily="34" charset="0"/>
                <a:ea typeface="ＭＳ Ｐゴシック" charset="0"/>
                <a:cs typeface="Arial" pitchFamily="34" charset="0"/>
              </a:rPr>
              <a:t> </a:t>
            </a:r>
            <a:r>
              <a:rPr lang="de-DE" sz="1000" kern="1200" dirty="0">
                <a:solidFill>
                  <a:schemeClr val="tx1"/>
                </a:solidFill>
                <a:effectLst/>
                <a:latin typeface="Arial" pitchFamily="34" charset="0"/>
                <a:ea typeface="ＭＳ Ｐゴシック" charset="0"/>
                <a:cs typeface="Arial" pitchFamily="34" charset="0"/>
              </a:rPr>
              <a:t>damit die Möglichkeit, in dieser Stufe </a:t>
            </a:r>
            <a:r>
              <a:rPr lang="de-DE" sz="1000" kern="1200" dirty="0" err="1">
                <a:solidFill>
                  <a:schemeClr val="tx1"/>
                </a:solidFill>
                <a:effectLst/>
                <a:latin typeface="Arial" pitchFamily="34" charset="0"/>
                <a:ea typeface="ＭＳ Ｐゴシック" charset="0"/>
                <a:cs typeface="Arial" pitchFamily="34" charset="0"/>
              </a:rPr>
              <a:t>Bewerber:innen</a:t>
            </a:r>
            <a:r>
              <a:rPr lang="de-DE" sz="1000" kern="1200" dirty="0">
                <a:solidFill>
                  <a:schemeClr val="tx1"/>
                </a:solidFill>
                <a:effectLst/>
                <a:latin typeface="Arial" pitchFamily="34" charset="0"/>
                <a:ea typeface="ＭＳ Ｐゴシック" charset="0"/>
                <a:cs typeface="Arial" pitchFamily="34" charset="0"/>
              </a:rPr>
              <a:t> mit unterschiedlichem Anerkennungsumfang und unterschiedlichen Vorleistungen aufzunehmen; Darauf folgt das Absolvieren der Qualifizierungsstufe mit einem einheitlich zu absolvierenden Unterrichtsprogramm in Vollzeitform.</a:t>
            </a:r>
          </a:p>
          <a:p>
            <a:endParaRPr lang="de-DE" dirty="0"/>
          </a:p>
        </p:txBody>
      </p:sp>
    </p:spTree>
    <p:extLst>
      <p:ext uri="{BB962C8B-B14F-4D97-AF65-F5344CB8AC3E}">
        <p14:creationId xmlns:p14="http://schemas.microsoft.com/office/powerpoint/2010/main" val="3806172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Zugang in den Bildungsgang wird für Studienaussteigende mit einschlägigen Vorleistungen über eine Kompetenzfeststellungsprüfung gesteuert, die bei hinreichend dokumentierten Vorleistungen ggf. auch als Prüfung vorgelegter Zertifikate und Dokumente durchgeführt und – wo erforderlich – durch andere Arten der </a:t>
            </a:r>
            <a:r>
              <a:rPr lang="de-DE" dirty="0" err="1"/>
              <a:t>Lernstandsfeststellung</a:t>
            </a:r>
            <a:r>
              <a:rPr lang="de-DE" dirty="0"/>
              <a:t> ergänzt werden kann. Ziele der Prüfung sind die Feststellung relevanter Vorleistungen sowie die Vorgabe eines Auflagenplans, in dessen Rahmen die für den Abschluss der Differenzierungsstufe noch zu erbringenden Leistungen auferlegt werden. Diese können für Studienaussteigende, die ihre fehlende Berufsausbildung </a:t>
            </a:r>
            <a:r>
              <a:rPr lang="de-DE" dirty="0" smtClean="0"/>
              <a:t>und/oder </a:t>
            </a:r>
            <a:r>
              <a:rPr lang="de-DE" baseline="0" dirty="0" smtClean="0"/>
              <a:t>E</a:t>
            </a:r>
            <a:r>
              <a:rPr lang="de-DE" dirty="0" smtClean="0"/>
              <a:t>rfahrung </a:t>
            </a:r>
            <a:r>
              <a:rPr lang="de-DE" dirty="0"/>
              <a:t>fortbildungsbegleitend erwerben müssen, im Rahmen des </a:t>
            </a:r>
            <a:r>
              <a:rPr lang="de-DE" dirty="0" err="1"/>
              <a:t>berufsbeglei-tenden</a:t>
            </a:r>
            <a:r>
              <a:rPr lang="de-DE" dirty="0"/>
              <a:t> Teilzeitangebots absolviert werden, so dass diese nicht in jedem Fall die Fortbildungsdauer verlängern.</a:t>
            </a:r>
          </a:p>
          <a:p>
            <a:r>
              <a:rPr lang="de-DE" dirty="0"/>
              <a:t>Dabei ergeben sich für Studienaussteigenden je nach vorliegenden formalen Voraussetzungen unterschiedliche Einstiegsmöglichkeiten in das Studienprogramm, für die eine pauschale Regelung vorgeschlagen wird. </a:t>
            </a:r>
          </a:p>
        </p:txBody>
      </p:sp>
    </p:spTree>
    <p:extLst>
      <p:ext uri="{BB962C8B-B14F-4D97-AF65-F5344CB8AC3E}">
        <p14:creationId xmlns:p14="http://schemas.microsoft.com/office/powerpoint/2010/main" val="1185772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Zur Integration von Studienaussteigenden ohne Berufliche Ausbildung und Erfahrung besteht die Möglichkeit diese  in</a:t>
            </a:r>
            <a:r>
              <a:rPr lang="de-DE" baseline="0" dirty="0"/>
              <a:t> der hier gelb markierter Zeit (Zeitfenster I) nachzuholen</a:t>
            </a:r>
            <a:r>
              <a:rPr lang="de-DE" dirty="0"/>
              <a:t>. Etwa für die Absolvierung einer verkürzten Berufsausbildung – hierauf wird später detailliert eingegangen – und fehlender Berufserfahrung sind die ersten beiden Jahre in beruflicher Vollzeit möglich. In dem Zeitfenster II werden nicht angerechnete Unterrichtsinhalte nachgeholt. </a:t>
            </a:r>
          </a:p>
          <a:p>
            <a:endParaRPr lang="de-DE" dirty="0"/>
          </a:p>
          <a:p>
            <a:r>
              <a:rPr lang="de-DE" u="sng" dirty="0">
                <a:solidFill>
                  <a:srgbClr val="FF0000"/>
                </a:solidFill>
              </a:rPr>
              <a:t>(In welchen Umfang</a:t>
            </a:r>
            <a:r>
              <a:rPr lang="de-DE" u="sng" baseline="0" dirty="0">
                <a:solidFill>
                  <a:srgbClr val="FF0000"/>
                </a:solidFill>
              </a:rPr>
              <a:t> schätzen wir die Auflagen in dem Zeitfenster II ein?)</a:t>
            </a:r>
            <a:endParaRPr lang="de-DE" u="sng" dirty="0">
              <a:solidFill>
                <a:srgbClr val="FF0000"/>
              </a:solidFill>
            </a:endParaRPr>
          </a:p>
        </p:txBody>
      </p:sp>
    </p:spTree>
    <p:extLst>
      <p:ext uri="{BB962C8B-B14F-4D97-AF65-F5344CB8AC3E}">
        <p14:creationId xmlns:p14="http://schemas.microsoft.com/office/powerpoint/2010/main" val="246451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Um die Möglichkeiten deutlich darzustellen sind hier</a:t>
            </a:r>
            <a:r>
              <a:rPr lang="de-DE" baseline="0" dirty="0"/>
              <a:t> einige Beispiele nötig. Beispielsweise für die </a:t>
            </a:r>
            <a:r>
              <a:rPr lang="de-DE" dirty="0"/>
              <a:t>Studienaussteigende ohne Berufsausbildung und –</a:t>
            </a:r>
            <a:r>
              <a:rPr lang="de-DE" dirty="0" err="1"/>
              <a:t>erfahrung</a:t>
            </a:r>
            <a:r>
              <a:rPr lang="de-DE" baseline="0" dirty="0"/>
              <a:t> ist das Nachholen einer Beruflicher Ausbildung im ersten Jahr möglich. Diese erfolgt verkürzt in Vollzeit in einem Jahr. Die berufliche Erfahrung erfolgt in Kooperation mit einem Unternehmen. G</a:t>
            </a:r>
            <a:r>
              <a:rPr lang="de-DE" b="0" i="0" baseline="0" dirty="0"/>
              <a:t>emäß Auflagenplan werden </a:t>
            </a:r>
            <a:r>
              <a:rPr lang="de-DE" i="0" dirty="0"/>
              <a:t>Unterrichtsanteile, die im Ergebnis der Feststellungsprüfung nicht</a:t>
            </a:r>
            <a:r>
              <a:rPr lang="de-DE" i="0" baseline="0" dirty="0"/>
              <a:t> anerkannt worden sind berufsbegleitend absolviert.</a:t>
            </a:r>
            <a:endParaRPr lang="de-DE" i="0" dirty="0"/>
          </a:p>
        </p:txBody>
      </p:sp>
    </p:spTree>
    <p:extLst>
      <p:ext uri="{BB962C8B-B14F-4D97-AF65-F5344CB8AC3E}">
        <p14:creationId xmlns:p14="http://schemas.microsoft.com/office/powerpoint/2010/main" val="3814840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Um die Möglichkeiten deutlich darzustellen sind hier</a:t>
            </a:r>
            <a:r>
              <a:rPr lang="de-DE" baseline="0" dirty="0"/>
              <a:t> einige Beispiele nötig. Beispielsweise für die </a:t>
            </a:r>
            <a:r>
              <a:rPr lang="de-DE" dirty="0"/>
              <a:t>Studienaussteigende ohne Berufsausbildung und –</a:t>
            </a:r>
            <a:r>
              <a:rPr lang="de-DE" dirty="0" err="1"/>
              <a:t>erfahrung</a:t>
            </a:r>
            <a:r>
              <a:rPr lang="de-DE" baseline="0" dirty="0"/>
              <a:t> ist das Nachholen einer Beruflicher Ausbildung im ersten Jahr möglich. Diese erfolgt verkürzt in Vollzeit in einem Jahr. Die berufliche Erfahrung erfolgt in Kooperation mit einem Unternehmen. G</a:t>
            </a:r>
            <a:r>
              <a:rPr lang="de-DE" b="0" i="0" baseline="0" dirty="0"/>
              <a:t>emäß Auflagenplan werden </a:t>
            </a:r>
            <a:r>
              <a:rPr lang="de-DE" i="0" dirty="0"/>
              <a:t>Unterrichtsanteile, die im Ergebnis der Feststellungsprüfung nicht</a:t>
            </a:r>
            <a:r>
              <a:rPr lang="de-DE" i="0" baseline="0" dirty="0"/>
              <a:t> anerkannt worden sind berufsbegleitend absolviert.</a:t>
            </a:r>
            <a:endParaRPr lang="de-DE" i="0" dirty="0"/>
          </a:p>
        </p:txBody>
      </p:sp>
    </p:spTree>
    <p:extLst>
      <p:ext uri="{BB962C8B-B14F-4D97-AF65-F5344CB8AC3E}">
        <p14:creationId xmlns:p14="http://schemas.microsoft.com/office/powerpoint/2010/main" val="356986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Konzept der reziproken Durchlässigkeit sprechen wir von Durchlässigkeit in zwei Richtungen. Der untere Bereich der Grafik stellt den Wechsel von Absolvent*innen der Fachschule an die Hochschule dar. Prof. Jenewein berichtete mir, dass hierzu im BAK oft schon häufig diskutiert wurde. Neuer ist der Übergang, der im oberen Bereich dargestellt ist: Der Wechsel von Aussteiger*innen aus der Hochschule an die Fachschule für Technik. Hierauf legen wir auch einen etwas stärkeren Fokus im heutigen Vortrag. </a:t>
            </a:r>
          </a:p>
          <a:p>
            <a:endParaRPr lang="de-DE" dirty="0"/>
          </a:p>
        </p:txBody>
      </p:sp>
    </p:spTree>
    <p:extLst>
      <p:ext uri="{BB962C8B-B14F-4D97-AF65-F5344CB8AC3E}">
        <p14:creationId xmlns:p14="http://schemas.microsoft.com/office/powerpoint/2010/main" val="4047625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Studienaussteigende mit Berufsausbildung und fehlender Berufserfahrung holen</a:t>
            </a:r>
            <a:r>
              <a:rPr lang="de-DE" baseline="0" dirty="0"/>
              <a:t> lediglich die Berufserfahrung nach.</a:t>
            </a:r>
            <a:endParaRPr lang="de-DE" dirty="0"/>
          </a:p>
          <a:p>
            <a:r>
              <a:rPr lang="de-DE" dirty="0"/>
              <a:t>Unter der Voraussetzung, dass der Umfang der für die Differenzierungsstufe noch erforderlichen Module im Rahmen des berufsbegleitenden Teilzeitangebots zusätzlich leistbar ist, kann die Fortbildung in zwei Jahren absolviert werden. Hierfür ist ein Mindestumfang an Anerkennungen aus dem Hochschulstudium festzulegen, damit Studienaussteigende nicht durch die Gesamtbelastung überfordert werden. 	</a:t>
            </a:r>
          </a:p>
          <a:p>
            <a:endParaRPr lang="de-DE" dirty="0"/>
          </a:p>
        </p:txBody>
      </p:sp>
    </p:spTree>
    <p:extLst>
      <p:ext uri="{BB962C8B-B14F-4D97-AF65-F5344CB8AC3E}">
        <p14:creationId xmlns:p14="http://schemas.microsoft.com/office/powerpoint/2010/main" val="234945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Studienaussteigende mit Berufsausbildung und –</a:t>
            </a:r>
            <a:r>
              <a:rPr lang="de-DE" dirty="0" err="1"/>
              <a:t>erfahrung</a:t>
            </a:r>
            <a:r>
              <a:rPr lang="de-DE" dirty="0"/>
              <a:t> starten in das Programm mit einem Aufwand von einem Jahr für das Absolvieren des Vollzeitprogramms der Qualifizierungsstufe – unter der Voraussetzung, dass der Umfang nicht anerkannter und im Rahmen von Auflagen erforderlichen Module der Differenzierungsstufe im Rahmen des berufsbegleitenden Teilzeitangebots zusätzlich leistbar. Hierfür ist ein Mindestumfang an Anerkennungen aus dem Hochschulstudium festgelegt werden, damit Studienaussteigende nicht durch die Gesamtbelastung überfordert werden. </a:t>
            </a:r>
          </a:p>
          <a:p>
            <a:endParaRPr lang="de-DE" dirty="0"/>
          </a:p>
        </p:txBody>
      </p:sp>
    </p:spTree>
    <p:extLst>
      <p:ext uri="{BB962C8B-B14F-4D97-AF65-F5344CB8AC3E}">
        <p14:creationId xmlns:p14="http://schemas.microsoft.com/office/powerpoint/2010/main" val="452527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Außerdem ist zu überlegen, dass im</a:t>
            </a:r>
            <a:r>
              <a:rPr lang="de-DE" baseline="0" dirty="0"/>
              <a:t> Differenzierungsstudium die Anlagen u.a. in digitalen Formaten absolviert werden können. Diese Option ist insbesondere für die Fachschulen zu nutzen, die keine Differenzierungsstufe anbieten möchten. Zu betonen ist, dass diese Option lediglich zum Nachholen der Unterrichtsinhalte dient, die in der vorigen Folie als Zeitfenster II bezeichnet wurde.</a:t>
            </a:r>
          </a:p>
          <a:p>
            <a:endParaRPr lang="de-DE" baseline="0" dirty="0"/>
          </a:p>
          <a:p>
            <a:r>
              <a:rPr lang="de-DE" baseline="0" dirty="0"/>
              <a:t>Eine weitere Entwicklung, die hier zu berücksichtigen wäre ist die Verzahnung zwischen Aus- und Fortbildung. Diese Hinweise sehen wir sowohl in den </a:t>
            </a:r>
            <a:r>
              <a:rPr lang="de-DE" baseline="0" dirty="0" err="1"/>
              <a:t>InnoVET</a:t>
            </a:r>
            <a:r>
              <a:rPr lang="de-DE" baseline="0" dirty="0"/>
              <a:t>-Projekten, als auch die </a:t>
            </a:r>
            <a:r>
              <a:rPr lang="de-DE" baseline="0" dirty="0" err="1"/>
              <a:t>Expert:innen</a:t>
            </a:r>
            <a:r>
              <a:rPr lang="de-DE" baseline="0" dirty="0"/>
              <a:t> haben uns darauf hingewiesen. Es geht praktisch darum gewisse Formate während der Ausbildung zu nutzen, die Beispielsweise als Zusatzqualifikation oder Weiterbildungen auf DQR 5 Niveau, die auf die Fortbildung angerechnet werden können.</a:t>
            </a:r>
            <a:endParaRPr lang="de-DE" dirty="0"/>
          </a:p>
        </p:txBody>
      </p:sp>
    </p:spTree>
    <p:extLst>
      <p:ext uri="{BB962C8B-B14F-4D97-AF65-F5344CB8AC3E}">
        <p14:creationId xmlns:p14="http://schemas.microsoft.com/office/powerpoint/2010/main" val="125128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PlaceHolder 1"/>
          <p:cNvSpPr>
            <a:spLocks noGrp="1" noRot="1" noChangeAspect="1"/>
          </p:cNvSpPr>
          <p:nvPr>
            <p:ph type="sldImg"/>
          </p:nvPr>
        </p:nvSpPr>
        <p:spPr>
          <a:xfrm>
            <a:off x="685800" y="1143000"/>
            <a:ext cx="5486400" cy="3086100"/>
          </a:xfrm>
          <a:prstGeom prst="rect">
            <a:avLst/>
          </a:prstGeom>
        </p:spPr>
      </p:sp>
      <p:sp>
        <p:nvSpPr>
          <p:cNvPr id="650" name="PlaceHolder 2"/>
          <p:cNvSpPr>
            <a:spLocks noGrp="1"/>
          </p:cNvSpPr>
          <p:nvPr>
            <p:ph type="body"/>
          </p:nvPr>
        </p:nvSpPr>
        <p:spPr>
          <a:xfrm>
            <a:off x="685800" y="4400640"/>
            <a:ext cx="5485320" cy="3599280"/>
          </a:xfrm>
          <a:prstGeom prst="rect">
            <a:avLst/>
          </a:prstGeom>
        </p:spPr>
        <p:txBody>
          <a:bodyPr lIns="0" tIns="0" rIns="0" bIns="0">
            <a:noAutofit/>
          </a:bodyPr>
          <a:lstStyle/>
          <a:p>
            <a:pPr marL="216000" indent="-215280">
              <a:lnSpc>
                <a:spcPct val="100000"/>
              </a:lnSpc>
              <a:tabLst>
                <a:tab pos="0" algn="l"/>
              </a:tabLst>
            </a:pPr>
            <a:r>
              <a:rPr lang="de-DE" sz="2000" b="0" strike="noStrike" spc="-1" dirty="0">
                <a:latin typeface="Calibri"/>
              </a:rPr>
              <a:t>Auf der Erhebungsebene werden auf Basis der Explorationsergebnisse geeignete Modelle sowohl für den Übergang von der Fachschule an die Hochschule als auch für den Übergang von der Hochschule an die Fachschule ausgewählt. Im Rahmen der nun folgenden Fallstudien werden Experteninterviews (ggf. Fokusgruppenmethode) und berufsbiographische Interviews als empirischer Zugang zu involvierten Akteuren gewählt. Im Rahmen von </a:t>
            </a:r>
            <a:r>
              <a:rPr lang="de-DE" sz="2000" b="0" strike="noStrike" spc="-1" dirty="0" err="1">
                <a:latin typeface="Calibri"/>
              </a:rPr>
              <a:t>Expert:innen-Interviews</a:t>
            </a:r>
            <a:r>
              <a:rPr lang="de-DE" sz="2000" b="0" strike="noStrike" spc="-1" dirty="0">
                <a:latin typeface="Calibri"/>
              </a:rPr>
              <a:t> werden relevante </a:t>
            </a:r>
            <a:r>
              <a:rPr lang="de-DE" sz="2000" b="0" strike="noStrike" spc="-1" dirty="0" err="1">
                <a:latin typeface="Calibri"/>
              </a:rPr>
              <a:t>Stellvertreter:innen</a:t>
            </a:r>
            <a:r>
              <a:rPr lang="de-DE" sz="2000" b="0" strike="noStrike" spc="-1" dirty="0">
                <a:latin typeface="Calibri"/>
              </a:rPr>
              <a:t> aus Fachschulen, Hochschulen und Betrieben bezüglich ihrer Kooperations- und Übergangsmodelle sowie Erfahrungen aus der Praxis befragt. Auch hier dienen die bereits der Dokumentenanalyse zugrunde gelegten vier Dimensionen der Durchlässigkeit nach Bernhard (2014) als strukturgebende Kategorien. Zur Anwendung kommen explorative bzw. leitfadengestützte, für Fallstudien systematisierende Experteninterviews in Anlehnung an Lamnek (2010), Meuser/Nagel (2002) sowie Ullrich (2006). </a:t>
            </a:r>
          </a:p>
          <a:p>
            <a:pPr marL="216000" indent="-215280">
              <a:lnSpc>
                <a:spcPct val="100000"/>
              </a:lnSpc>
              <a:tabLst>
                <a:tab pos="0" algn="l"/>
              </a:tabLst>
            </a:pPr>
            <a:endParaRPr lang="de-DE" sz="2000" b="0" strike="noStrike" spc="-1" dirty="0">
              <a:latin typeface="Calibri"/>
            </a:endParaRPr>
          </a:p>
          <a:p>
            <a:pPr marL="216000" indent="-215280">
              <a:lnSpc>
                <a:spcPct val="100000"/>
              </a:lnSpc>
              <a:tabLst>
                <a:tab pos="0" algn="l"/>
              </a:tabLst>
            </a:pPr>
            <a:r>
              <a:rPr lang="de-DE" sz="2000" b="0" strike="noStrike" spc="-1" dirty="0">
                <a:latin typeface="Calibri"/>
              </a:rPr>
              <a:t>Die Auswertung empirischer Materialien erfolgt durch qualitative Inhaltsanalyse. Der Fokus der Analyse liegt gemäß der in 3.3 beschriebenen Fragestellungen auf den Handlungsansätzen und -erfahrungen der </a:t>
            </a:r>
            <a:r>
              <a:rPr lang="de-DE" sz="2000" b="0" strike="noStrike" spc="-1" dirty="0" err="1">
                <a:latin typeface="Calibri"/>
              </a:rPr>
              <a:t>Expert:innen</a:t>
            </a:r>
            <a:r>
              <a:rPr lang="de-DE" sz="2000" b="0" strike="noStrike" spc="-1" dirty="0">
                <a:latin typeface="Calibri"/>
              </a:rPr>
              <a:t> sowie den Perspektiven für die weitere Entwicklung und den weiteren Ausbau der Durchlässigkeit zwischen Fachschul- und Hochschulsystem.</a:t>
            </a:r>
          </a:p>
          <a:p>
            <a:pPr marL="216000" indent="-215280">
              <a:lnSpc>
                <a:spcPct val="100000"/>
              </a:lnSpc>
              <a:tabLst>
                <a:tab pos="0" algn="l"/>
              </a:tabLst>
            </a:pPr>
            <a:endParaRPr lang="de-DE" sz="2000" b="0" strike="noStrike" spc="-1" dirty="0">
              <a:latin typeface="Calibri"/>
            </a:endParaRPr>
          </a:p>
          <a:p>
            <a:pPr marL="216000" indent="-215280">
              <a:lnSpc>
                <a:spcPct val="100000"/>
              </a:lnSpc>
              <a:tabLst>
                <a:tab pos="0" algn="l"/>
              </a:tabLst>
            </a:pPr>
            <a:r>
              <a:rPr lang="de-DE" sz="2000" b="0" strike="noStrike" spc="-1" dirty="0">
                <a:latin typeface="Calibri"/>
              </a:rPr>
              <a:t>Im Rahmen von berufsbiografischen Interviews (halbstandardisiert, leitfragengestützt) werden die betroffenen </a:t>
            </a:r>
            <a:r>
              <a:rPr lang="de-DE" sz="2000" b="0" strike="noStrike" spc="-1" dirty="0" err="1">
                <a:latin typeface="Calibri"/>
              </a:rPr>
              <a:t>Fachschüler:innen</a:t>
            </a:r>
            <a:r>
              <a:rPr lang="de-DE" sz="2000" b="0" strike="noStrike" spc="-1" dirty="0">
                <a:latin typeface="Calibri"/>
              </a:rPr>
              <a:t> bzw. Studierenden in technischen Bildungs- und Studiengängen befragt, die in ihrer Berufsbiographie bereits Übergangserfahrungen sammeln konnten. Hier stehen Forschungsfragen nach berufsbiographischen Besonderheiten, Orientierungen und Handlungsmustern, die im Übergang wirksam werden, im Fokus (vgl. Jäckel 2019). Entsprechend der Zielsetzung des Projektes soll hier aus der Betroffenenperspektive ermittelt werden, welche Bedeutung die Übergangsoption für die adressierten </a:t>
            </a:r>
            <a:r>
              <a:rPr lang="de-DE" sz="2000" b="0" strike="noStrike" spc="-1" dirty="0" err="1">
                <a:latin typeface="Calibri"/>
              </a:rPr>
              <a:t>Fachschüler:innen</a:t>
            </a:r>
            <a:r>
              <a:rPr lang="de-DE" sz="2000" b="0" strike="noStrike" spc="-1" dirty="0">
                <a:latin typeface="Calibri"/>
              </a:rPr>
              <a:t> und </a:t>
            </a:r>
            <a:r>
              <a:rPr lang="de-DE" sz="2000" b="0" strike="noStrike" spc="-1" dirty="0" err="1">
                <a:latin typeface="Calibri"/>
              </a:rPr>
              <a:t>Studienzweifler:innen</a:t>
            </a:r>
            <a:r>
              <a:rPr lang="de-DE" sz="2000" b="0" strike="noStrike" spc="-1" dirty="0">
                <a:latin typeface="Calibri"/>
              </a:rPr>
              <a:t> besitzt und welche Voraussetzungen aus der Sicht der jungen Menschen erfüllt sein müssen, damit eine solche Perspektive belastbar erwogen wird.</a:t>
            </a:r>
          </a:p>
          <a:p>
            <a:pPr marL="216000" indent="-215280">
              <a:lnSpc>
                <a:spcPct val="100000"/>
              </a:lnSpc>
              <a:tabLst>
                <a:tab pos="0" algn="l"/>
              </a:tabLst>
            </a:pPr>
            <a:endParaRPr lang="de-DE" sz="2000" b="0" strike="noStrike" spc="-1" dirty="0">
              <a:latin typeface="Calibri"/>
            </a:endParaRPr>
          </a:p>
          <a:p>
            <a:pPr marL="216000" indent="-215280">
              <a:lnSpc>
                <a:spcPct val="100000"/>
              </a:lnSpc>
              <a:tabLst>
                <a:tab pos="0" algn="l"/>
              </a:tabLst>
            </a:pPr>
            <a:r>
              <a:rPr lang="de-DE" sz="2000" b="0" strike="noStrike" spc="-1" dirty="0">
                <a:latin typeface="Calibri"/>
              </a:rPr>
              <a:t>Die empirischen Ergebnisse aus der Erhebungsphase werden abschließend auf der Handlungsebene zusammengeführt und analysiert. Es entsteht ein Handlungskonzept zur Gestaltung von Übergängen und zur Erhöhung der Durchlässigkeit, in welchem Konsequenzen auf der rechtlichen, der curricularen und der didaktischen Handlungsebene abgeleitet werden. Hierzu behält sich die Forschergruppe in einem prospektiven Blick und in Abstimmung mit einem unterstützenden HBS-Expertenbeirat vor, ggf. erweiterte Vorschläge als Hinweise auszuarbeiten, mit denen das zu entwickelnde Handlungskonzept auch über den bislang vorliegenden Handlungsrahmen hinausreicht. Ein besonderer Fokus wird auf Schlussfolgerungen für die gewerkschaftliche Bildungspolitik gelegt, die auch mögliche Konsequenzen für die Anschlussfähigkeit an Bildungsgänge des DQR 7 sowie für alternative Fortbildungswege des DQR 6 enthalten.</a:t>
            </a:r>
          </a:p>
          <a:p>
            <a:pPr marL="216000" indent="-215280">
              <a:lnSpc>
                <a:spcPct val="100000"/>
              </a:lnSpc>
              <a:tabLst>
                <a:tab pos="0" algn="l"/>
              </a:tabLst>
            </a:pPr>
            <a:endParaRPr lang="de-DE" sz="2000" b="0" strike="noStrike" spc="-1" dirty="0">
              <a:latin typeface="Calibri"/>
            </a:endParaRPr>
          </a:p>
        </p:txBody>
      </p:sp>
      <p:sp>
        <p:nvSpPr>
          <p:cNvPr id="651" name="CustomShape 3"/>
          <p:cNvSpPr/>
          <p:nvPr/>
        </p:nvSpPr>
        <p:spPr>
          <a:xfrm>
            <a:off x="3884760" y="8685360"/>
            <a:ext cx="2970720" cy="45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152DFC-2E62-41A3-8140-3ECD6ED15A0C}" type="slidenum">
              <a:rPr kumimoji="0" lang="de-DE" sz="1200" b="0" i="0" u="none" strike="noStrike" kern="1200" cap="none" spc="-1"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1"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491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 Konzept der reziproken Durchlässigkeit sprechen wir von Durchlässigkeit in zwei Richtungen. Der untere Bereich der Grafik stellt den Wechsel von Absolvent*innen der Fachschule an die Hochschule dar. Prof. Jenewein berichtete mir, dass hierzu im BAK oft schon häufig diskutiert wurde. Neuer ist der Übergang, der im oberen Bereich dargestellt ist: Der Wechsel von Aussteiger*innen aus der Hochschule an die Fachschule für Technik. Hierauf legen wir auch einen etwas stärkeren Fokus im heutigen Vortrag. </a:t>
            </a:r>
          </a:p>
          <a:p>
            <a:endParaRPr lang="de-DE" dirty="0"/>
          </a:p>
        </p:txBody>
      </p:sp>
    </p:spTree>
    <p:extLst>
      <p:ext uri="{BB962C8B-B14F-4D97-AF65-F5344CB8AC3E}">
        <p14:creationId xmlns:p14="http://schemas.microsoft.com/office/powerpoint/2010/main" val="143956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Hinter der reziproken oder</a:t>
            </a:r>
            <a:r>
              <a:rPr lang="de-DE" baseline="0" dirty="0"/>
              <a:t> wechselseitigen Durchlässigkeit</a:t>
            </a:r>
            <a:r>
              <a:rPr lang="de-DE" dirty="0"/>
              <a:t> stehen der Gedanke der Gleichwertigkeit und die Möglichkeit des wechselseitigen Übergangs zwischen beruflicher und akademischer Bildung. Reziproke Übergänge basieren auf barrierefreien Zugängen sowie auf vielfältigen Beratungs-, Überbrückungs- und Anrechnungsangeboten und können eine Verzahnung der Bildungsprogramme über die Bildungsbereiche hinweg umfassen.</a:t>
            </a:r>
            <a:r>
              <a:rPr lang="de-DE" baseline="0" dirty="0"/>
              <a:t> Die Bildungsprograme auf dem </a:t>
            </a:r>
            <a:r>
              <a:rPr lang="de-DE" baseline="0" dirty="0" smtClean="0"/>
              <a:t>DQR6-Niveau sollen </a:t>
            </a:r>
            <a:r>
              <a:rPr lang="de-DE" baseline="0" dirty="0"/>
              <a:t>unserer Meinung nach zusammengedacht werden. Aus Perspektive der Fachschulen soll zur Gestaltung der wechselseitigen Durchlässigkeit noch einiges beigetragen werden. Unter anderem soll das Zusammentragen und das Dokumentieren der Erfahrungen und Abläufen erfolgen. In diesem Bezug ist unser Vorschlag im Rahmen von Qualifizierungsmaßnahmen (</a:t>
            </a:r>
            <a:r>
              <a:rPr lang="de-DE" sz="1000" kern="1200" dirty="0">
                <a:solidFill>
                  <a:schemeClr val="tx1"/>
                </a:solidFill>
                <a:latin typeface="Arial" pitchFamily="34" charset="0"/>
                <a:ea typeface="Arial" charset="0"/>
                <a:cs typeface="Arial" pitchFamily="34" charset="0"/>
              </a:rPr>
              <a:t>bspw. Akkreditierungen)</a:t>
            </a:r>
            <a:r>
              <a:rPr lang="de-DE" baseline="0" dirty="0"/>
              <a:t> die Schritte zur Ausgestaltung der Durchlässigkeit zu dokumentieren. </a:t>
            </a:r>
          </a:p>
          <a:p>
            <a:r>
              <a:rPr lang="de-DE" sz="1000" u="sng" kern="1200" baseline="0" dirty="0">
                <a:solidFill>
                  <a:schemeClr val="tx1"/>
                </a:solidFill>
                <a:effectLst/>
                <a:latin typeface="Arial" pitchFamily="34" charset="0"/>
                <a:ea typeface="ＭＳ Ｐゴシック" charset="0"/>
                <a:cs typeface="Arial" pitchFamily="34" charset="0"/>
              </a:rPr>
              <a:t>Außerdem soll die </a:t>
            </a:r>
            <a:r>
              <a:rPr lang="de-DE" sz="1000" u="sng" kern="1200" dirty="0">
                <a:solidFill>
                  <a:schemeClr val="tx1"/>
                </a:solidFill>
                <a:effectLst/>
                <a:latin typeface="Arial" pitchFamily="34" charset="0"/>
                <a:ea typeface="ＭＳ Ｐゴシック" charset="0"/>
                <a:cs typeface="Arial" pitchFamily="34" charset="0"/>
              </a:rPr>
              <a:t>Transparenz,</a:t>
            </a:r>
            <a:r>
              <a:rPr lang="de-DE" sz="1000" kern="1200" dirty="0">
                <a:solidFill>
                  <a:schemeClr val="tx1"/>
                </a:solidFill>
                <a:effectLst/>
                <a:latin typeface="Arial" pitchFamily="34" charset="0"/>
                <a:ea typeface="ＭＳ Ｐゴシック" charset="0"/>
                <a:cs typeface="Arial" pitchFamily="34" charset="0"/>
              </a:rPr>
              <a:t> Verlässlichkeit, Nachvollziehbarkeit und Akzeptanz von Anrechnungen ausgebaut werden.</a:t>
            </a:r>
            <a:r>
              <a:rPr lang="de-DE" sz="1000" kern="1200" baseline="0" dirty="0">
                <a:solidFill>
                  <a:schemeClr val="tx1"/>
                </a:solidFill>
                <a:effectLst/>
                <a:latin typeface="Arial" pitchFamily="34" charset="0"/>
                <a:ea typeface="ＭＳ Ｐゴシック" charset="0"/>
                <a:cs typeface="Arial" pitchFamily="34" charset="0"/>
              </a:rPr>
              <a:t> Die angegebene</a:t>
            </a:r>
            <a:r>
              <a:rPr lang="de-DE" sz="1000" kern="1200" dirty="0">
                <a:solidFill>
                  <a:schemeClr val="tx1"/>
                </a:solidFill>
                <a:effectLst/>
                <a:latin typeface="Arial" pitchFamily="34" charset="0"/>
                <a:ea typeface="ＭＳ Ｐゴシック" charset="0"/>
                <a:cs typeface="Arial" pitchFamily="34" charset="0"/>
              </a:rPr>
              <a:t> Anrechnungsspielräume sollen auf beiden Seiten stärken genutzt werden.</a:t>
            </a:r>
            <a:r>
              <a:rPr lang="de-DE" sz="1000" kern="1200" baseline="0" dirty="0">
                <a:solidFill>
                  <a:schemeClr val="tx1"/>
                </a:solidFill>
                <a:effectLst/>
                <a:latin typeface="Arial" pitchFamily="34" charset="0"/>
                <a:ea typeface="ＭＳ Ｐゴシック" charset="0"/>
                <a:cs typeface="Arial" pitchFamily="34" charset="0"/>
              </a:rPr>
              <a:t> Nach der jetziger KMK-Richtlinie dürfen die Hochschulen bis zu 50 % der außerhalb der Hochschule erworbenen Leistungen anerkennen. Die gleiche Vorgehensweise soll auf der Seite der Fachschulen in mindestens gleichen Umfang für die Zielgruppe der Studienaussteigenden möglich sein. </a:t>
            </a:r>
          </a:p>
          <a:p>
            <a:r>
              <a:rPr lang="de-DE" sz="1000" kern="1200" baseline="0" dirty="0">
                <a:solidFill>
                  <a:schemeClr val="tx1"/>
                </a:solidFill>
                <a:effectLst/>
                <a:latin typeface="Arial" pitchFamily="34" charset="0"/>
                <a:ea typeface="ＭＳ Ｐゴシック" charset="0"/>
                <a:cs typeface="Arial" pitchFamily="34" charset="0"/>
              </a:rPr>
              <a:t>Außerdem sollen die Netzwerke und Kooperationen für die reziproke Durchlässigkeit initiiert und ausgebaut werden. </a:t>
            </a:r>
          </a:p>
          <a:p>
            <a:r>
              <a:rPr lang="de-DE" sz="1000" kern="1200" baseline="0" dirty="0">
                <a:solidFill>
                  <a:schemeClr val="tx1"/>
                </a:solidFill>
                <a:effectLst/>
                <a:latin typeface="Arial" pitchFamily="34" charset="0"/>
                <a:ea typeface="ＭＳ Ｐゴシック" charset="0"/>
                <a:cs typeface="Arial" pitchFamily="34" charset="0"/>
              </a:rPr>
              <a:t>Die Zielgruppen in diesem Übergang sollen durch die Beratungsangebote und Brückenkurse unterstützt werden.</a:t>
            </a:r>
          </a:p>
          <a:p>
            <a:endParaRPr lang="de-DE" sz="1000" kern="1200" baseline="0" dirty="0">
              <a:solidFill>
                <a:schemeClr val="tx1"/>
              </a:solidFill>
              <a:effectLst/>
              <a:latin typeface="Arial" pitchFamily="34" charset="0"/>
              <a:ea typeface="ＭＳ Ｐゴシック" charset="0"/>
              <a:cs typeface="Arial" pitchFamily="34" charset="0"/>
            </a:endParaRPr>
          </a:p>
          <a:p>
            <a:r>
              <a:rPr lang="de-DE" dirty="0"/>
              <a:t>Generell kann festgehalten werden, dass über eine höhere reziproke Durchlässigkeit eine für alle beteiligten Bildungssysteme wirksame </a:t>
            </a:r>
            <a:r>
              <a:rPr lang="de-DE" dirty="0" err="1"/>
              <a:t>Win</a:t>
            </a:r>
            <a:r>
              <a:rPr lang="de-DE" dirty="0"/>
              <a:t>-</a:t>
            </a:r>
            <a:r>
              <a:rPr lang="de-DE" dirty="0" err="1"/>
              <a:t>Win</a:t>
            </a:r>
            <a:r>
              <a:rPr lang="de-DE" dirty="0"/>
              <a:t>-Situation entwickelt werden könnte. Dies zeigt sich einerseits durch einen erhöhten Zugang beruflich qualifizierter Studierender in die von Bewerbermangel betroffenen ingenieurwissenschaftlichen und ingenieurpädagogischen Studienprogramme des MINT-Sektors..</a:t>
            </a:r>
          </a:p>
          <a:p>
            <a:r>
              <a:rPr lang="de-DE" dirty="0"/>
              <a:t>Umgekehrt erhalten Studienaussteigende aus ingenieurwissenschaftlichen und ingenieurpädagogischen Studiengängen eine weitere Perspektive, einen beruflichen Abschluss auf DQR 6-Niveau zu erreichen und hierbei bereits erworbene Kompetenzen erfolgreich einbringen zu können. Voraussetzung hierfür ist jedoch, dass die damit verbundenen Bildungsperspektiven konsequent in den bestehenden Informations- und Beratungsstrukturen aufgegriffen und sowohl im Fachschul- als auch im Hochschulsystem implementiert werden.</a:t>
            </a:r>
          </a:p>
          <a:p>
            <a:endParaRPr lang="de-DE" dirty="0"/>
          </a:p>
        </p:txBody>
      </p:sp>
    </p:spTree>
    <p:extLst>
      <p:ext uri="{BB962C8B-B14F-4D97-AF65-F5344CB8AC3E}">
        <p14:creationId xmlns:p14="http://schemas.microsoft.com/office/powerpoint/2010/main" val="199912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kern="1200" dirty="0">
                <a:solidFill>
                  <a:schemeClr val="tx1"/>
                </a:solidFill>
                <a:effectLst/>
                <a:latin typeface="Arial" pitchFamily="34" charset="0"/>
                <a:ea typeface="ＭＳ Ｐゴシック" charset="0"/>
                <a:cs typeface="Arial" pitchFamily="34" charset="0"/>
              </a:rPr>
              <a:t>Im Übergang aus Fach- in die Hochschule, spielt</a:t>
            </a:r>
            <a:r>
              <a:rPr lang="de-DE" sz="1000" kern="1200" baseline="0" dirty="0">
                <a:solidFill>
                  <a:schemeClr val="tx1"/>
                </a:solidFill>
                <a:effectLst/>
                <a:latin typeface="Arial" pitchFamily="34" charset="0"/>
                <a:ea typeface="ＭＳ Ｐゴシック" charset="0"/>
                <a:cs typeface="Arial" pitchFamily="34" charset="0"/>
              </a:rPr>
              <a:t> die letzte eine entscheidende Rolle. </a:t>
            </a:r>
            <a:r>
              <a:rPr lang="de-DE" sz="1000" kern="1200" dirty="0">
                <a:solidFill>
                  <a:schemeClr val="tx1"/>
                </a:solidFill>
                <a:effectLst/>
                <a:latin typeface="Arial" pitchFamily="34" charset="0"/>
                <a:ea typeface="ＭＳ Ｐゴシック" charset="0"/>
                <a:cs typeface="Arial" pitchFamily="34" charset="0"/>
              </a:rPr>
              <a:t>Zwar ist der Zugang in das Hochschulsystem derzeit formal und damit hürdenfrei gesichert,</a:t>
            </a:r>
            <a:r>
              <a:rPr lang="de-DE" sz="1000" kern="1200" baseline="0" dirty="0">
                <a:solidFill>
                  <a:schemeClr val="tx1"/>
                </a:solidFill>
                <a:effectLst/>
                <a:latin typeface="Arial" pitchFamily="34" charset="0"/>
                <a:ea typeface="ＭＳ Ｐゴシック" charset="0"/>
                <a:cs typeface="Arial" pitchFamily="34" charset="0"/>
              </a:rPr>
              <a:t> bleibt die Zahl der beruflich Qualifizierten, die studieren noch gering. </a:t>
            </a:r>
            <a:r>
              <a:rPr lang="de-DE" sz="1000" kern="1200" dirty="0">
                <a:solidFill>
                  <a:schemeClr val="tx1"/>
                </a:solidFill>
                <a:effectLst/>
                <a:latin typeface="Arial" pitchFamily="34" charset="0"/>
                <a:ea typeface="ＭＳ Ｐゴシック" charset="0"/>
                <a:cs typeface="Arial" pitchFamily="34" charset="0"/>
              </a:rPr>
              <a:t>In Bezug auf die Anrechnung seitens Hochschulen ist</a:t>
            </a:r>
            <a:r>
              <a:rPr lang="de-DE" sz="1000" kern="1200" baseline="0" dirty="0">
                <a:solidFill>
                  <a:schemeClr val="tx1"/>
                </a:solidFill>
                <a:effectLst/>
                <a:latin typeface="Arial" pitchFamily="34" charset="0"/>
                <a:ea typeface="ＭＳ Ｐゴシック" charset="0"/>
                <a:cs typeface="Arial" pitchFamily="34" charset="0"/>
              </a:rPr>
              <a:t> die Umsetzung von pauschalisierten strukturierten Anrechnungsverfahren zu forcieren, außerdem ist die Zusammenarbeit mit Lehrplankommissionen der Fachschulen hinsichtlich Anrechnungsperspektiven zu führen. </a:t>
            </a:r>
          </a:p>
          <a:p>
            <a:r>
              <a:rPr lang="de-DE" sz="1000" b="1" kern="1200" baseline="0" dirty="0">
                <a:solidFill>
                  <a:schemeClr val="tx1"/>
                </a:solidFill>
                <a:effectLst/>
                <a:latin typeface="Arial" pitchFamily="34" charset="0"/>
                <a:ea typeface="ＭＳ Ｐゴシック" charset="0"/>
                <a:cs typeface="Arial" pitchFamily="34" charset="0"/>
              </a:rPr>
              <a:t>Das Lehramtsstudium und internationale Mobilität der beruflich Qualifizierten bleiben wie vor ein wichtiges Thema in diesem Übergang.</a:t>
            </a:r>
            <a:endParaRPr lang="de-DE" sz="1000" b="1" kern="1200" dirty="0">
              <a:solidFill>
                <a:schemeClr val="tx1"/>
              </a:solidFill>
              <a:effectLst/>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9025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Integrationsmodell</a:t>
            </a:r>
            <a:r>
              <a:rPr lang="de-DE" baseline="0" dirty="0"/>
              <a:t> für die Zielgruppe der Studienaussteigenden wurde unter Berücksichtigung von folgenden Punkten entwickelt. </a:t>
            </a:r>
            <a:r>
              <a:rPr lang="de-DE" sz="1000" dirty="0"/>
              <a:t>Berufliche Ausrichtung des Berufsbilds (erfolgreich absolvierte Berufsausbildung, mindestens einjährige Berufserfahrung) empfehlen wir beizubehalten. Das</a:t>
            </a:r>
            <a:r>
              <a:rPr lang="de-DE" sz="1000" baseline="0" dirty="0"/>
              <a:t> Anrechnungsverfahren soll in der Kooperation mit dem Hochschulsystem entwickelt werden. Dabei möchten wir vorschlagen, die nachgewiesene Kompetenzen bis zu 50 % der </a:t>
            </a:r>
            <a:r>
              <a:rPr lang="de-DE" sz="1000" dirty="0"/>
              <a:t>Unterrichtsumfangs zu</a:t>
            </a:r>
            <a:r>
              <a:rPr lang="de-DE" sz="1000" baseline="0" dirty="0"/>
              <a:t> sichern. Das Model berücksichtigt Heterogenität der Studienaussteigenden, schönt die Ressourcen der Fachschulen und gewährleistet eine gewisse Flexibilität. Grundgedanke für die Zielgruppe, die Aufnahmevoraussetzungen mit mitbringen, bleibt, dass diese bis Abschlussprüfung der Fortbildung nachgewiesen werden können. </a:t>
            </a:r>
            <a:endParaRPr lang="de-DE" dirty="0"/>
          </a:p>
        </p:txBody>
      </p:sp>
    </p:spTree>
    <p:extLst>
      <p:ext uri="{BB962C8B-B14F-4D97-AF65-F5344CB8AC3E}">
        <p14:creationId xmlns:p14="http://schemas.microsoft.com/office/powerpoint/2010/main" val="147880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Handlungsinitiative sollte von den Bundesländern ausgehen und umfassen</a:t>
            </a:r>
          </a:p>
          <a:p>
            <a:r>
              <a:rPr lang="de-DE" dirty="0"/>
              <a:t>•	die Einrichtung von Pilotprojekten an Schwerpunktstandorten, an denen bspw. mit Bezirks- oder Landesfachklassen differenzierte Rahmenbedingungen für die </a:t>
            </a:r>
            <a:r>
              <a:rPr lang="de-DE" dirty="0" err="1"/>
              <a:t>Integrati</a:t>
            </a:r>
            <a:r>
              <a:rPr lang="de-DE" dirty="0"/>
              <a:t>-on einer </a:t>
            </a:r>
            <a:r>
              <a:rPr lang="de-DE" dirty="0" err="1"/>
              <a:t>Bewerberschaft</a:t>
            </a:r>
            <a:r>
              <a:rPr lang="de-DE" dirty="0"/>
              <a:t> mit heterogenen Voraussetzungen in die </a:t>
            </a:r>
            <a:r>
              <a:rPr lang="de-DE" dirty="0" err="1"/>
              <a:t>Differenzierungsstu-fe</a:t>
            </a:r>
            <a:r>
              <a:rPr lang="de-DE" dirty="0"/>
              <a:t> ermöglicht wird (hierzu sind Standorte erforderlich, die mindestens über die </a:t>
            </a:r>
            <a:r>
              <a:rPr lang="de-DE" dirty="0" err="1"/>
              <a:t>Diffe-renzierungsstufe</a:t>
            </a:r>
            <a:r>
              <a:rPr lang="de-DE" dirty="0"/>
              <a:t> ein berufsbegleitendes Teilzeitangebot bereithalten können);</a:t>
            </a:r>
          </a:p>
          <a:p>
            <a:r>
              <a:rPr lang="de-DE" dirty="0"/>
              <a:t>•	den Aufbau bzw. Ausbau von Informations- und Beratungsstrukturen in </a:t>
            </a:r>
            <a:r>
              <a:rPr lang="de-DE" dirty="0" err="1"/>
              <a:t>Zusam-menarbeit</a:t>
            </a:r>
            <a:r>
              <a:rPr lang="de-DE" dirty="0"/>
              <a:t> mit Betrieben und Hochschulen;</a:t>
            </a:r>
          </a:p>
          <a:p>
            <a:r>
              <a:rPr lang="de-DE" dirty="0"/>
              <a:t>•	die ergänzende Einrichtung von spezifischen Bildungsbausteinen </a:t>
            </a:r>
          </a:p>
          <a:p>
            <a:r>
              <a:rPr lang="de-DE" dirty="0"/>
              <a:t>o	zum Nacherwerb eines beruflichen Ausbildungsabschlusses im Rahmen von Berufsausbildungen nach Landesrecht, verkürzt auf ein Jahr Ausbildungszeit, sowie</a:t>
            </a:r>
          </a:p>
          <a:p>
            <a:r>
              <a:rPr lang="de-DE" dirty="0"/>
              <a:t>o	zur Einführung ausbildungsbegleitender Qualifizierungsbausteine (mit </a:t>
            </a:r>
            <a:r>
              <a:rPr lang="de-DE" dirty="0" err="1"/>
              <a:t>Fortbil-dungszertifizierung</a:t>
            </a:r>
            <a:r>
              <a:rPr lang="de-DE" dirty="0"/>
              <a:t> auf DQR 5-Niveau) mit dem Ziel, qualifizierte Auszubilden-de für den Quereinstieg in das zweite Semester der Fachschule für Technik zu rekrutieren.</a:t>
            </a:r>
          </a:p>
          <a:p>
            <a:r>
              <a:rPr lang="de-DE" dirty="0"/>
              <a:t>Hierzu wird vorgeschlagen, die Fachschule für Technik curricular weiter zu entwickeln. Eine Neustrukturierung der Lehrpläne sollte mit dem Ziel erfolgen,</a:t>
            </a:r>
          </a:p>
          <a:p>
            <a:r>
              <a:rPr lang="de-DE" dirty="0"/>
              <a:t>•	in der Differenzierungsstufe hochschulische Vorleistungen anerkennen zu können, was voraussetzt, dass hier insbesondere für facheinschlägige Studienprogramme </a:t>
            </a:r>
            <a:r>
              <a:rPr lang="de-DE" dirty="0" err="1"/>
              <a:t>übli-che</a:t>
            </a:r>
            <a:r>
              <a:rPr lang="de-DE" dirty="0"/>
              <a:t> Grundlagenmodule inhaltlich adressiert werden und um </a:t>
            </a:r>
            <a:r>
              <a:rPr lang="de-DE" dirty="0" err="1"/>
              <a:t>wissenschaftspropädeuti-sche</a:t>
            </a:r>
            <a:r>
              <a:rPr lang="de-DE" dirty="0"/>
              <a:t> Bildungsziele ergänzt werden;</a:t>
            </a:r>
          </a:p>
          <a:p>
            <a:r>
              <a:rPr lang="de-DE" dirty="0"/>
              <a:t>•	in der Qualifizierungsstufe mithilfe darauf aufbauender, beruflich qualifizierender Mo-</a:t>
            </a:r>
            <a:r>
              <a:rPr lang="de-DE" dirty="0" err="1"/>
              <a:t>dule</a:t>
            </a:r>
            <a:r>
              <a:rPr lang="de-DE" dirty="0"/>
              <a:t>/Unterrichtsfächer ein eigenständiges Profil für das Berufsbild „Staatlich geprüfter Techniker/Staatlich geprüfte Technikerin“ in Abgrenzung zu den akademischen </a:t>
            </a:r>
            <a:r>
              <a:rPr lang="de-DE" dirty="0" err="1"/>
              <a:t>Ba-chelorprogrammen</a:t>
            </a:r>
            <a:r>
              <a:rPr lang="de-DE" dirty="0"/>
              <a:t> auszuweisen, die eine unmittelbare berufliche Handlungsfähigkeit adressieren;</a:t>
            </a:r>
          </a:p>
          <a:p>
            <a:r>
              <a:rPr lang="de-DE" dirty="0"/>
              <a:t>•	die bundesweite Übernahme des neuen Abschlusszertifikats „Bachelor professional“ durch die Fachschulen für Technik in allen Bundesländern zur nationalen und </a:t>
            </a:r>
            <a:r>
              <a:rPr lang="de-DE" dirty="0" err="1"/>
              <a:t>internati-onalen</a:t>
            </a:r>
            <a:r>
              <a:rPr lang="de-DE" dirty="0"/>
              <a:t> Ausweisung der hiermit zertifizierten Qualifikation „Staatlich </a:t>
            </a:r>
            <a:r>
              <a:rPr lang="de-DE" dirty="0" err="1"/>
              <a:t>geprüfte:r</a:t>
            </a:r>
            <a:r>
              <a:rPr lang="de-DE" dirty="0"/>
              <a:t> </a:t>
            </a:r>
            <a:r>
              <a:rPr lang="de-DE" dirty="0" err="1"/>
              <a:t>Techni-ker:in</a:t>
            </a:r>
            <a:r>
              <a:rPr lang="de-DE" dirty="0"/>
              <a:t>“, deren Bezeichnung angesichts der Akzeptanz in der Wirtschaft ähnlich der Fortbildung zum Meister/zur Meisterin beibehalten werden sollte.</a:t>
            </a:r>
          </a:p>
          <a:p>
            <a:r>
              <a:rPr lang="de-DE" dirty="0"/>
              <a:t>Seitens der Bundesländer/der Fachschulen sind Kooperationen unabdingbar</a:t>
            </a:r>
          </a:p>
          <a:p>
            <a:r>
              <a:rPr lang="de-DE" dirty="0"/>
              <a:t>•	mit Wirtschaftskammern etwa zur Durchführung von Berufsabschlussprüfungen, ggf. auch im Rahmen von Regelungen für </a:t>
            </a:r>
            <a:r>
              <a:rPr lang="de-DE" dirty="0" err="1"/>
              <a:t>Externenprüfungen</a:t>
            </a:r>
            <a:r>
              <a:rPr lang="de-DE" dirty="0"/>
              <a:t> sowie </a:t>
            </a:r>
          </a:p>
          <a:p>
            <a:r>
              <a:rPr lang="de-DE" dirty="0"/>
              <a:t>•	mit Betrieben etwa zur Einrichtung spezifischer Maßnahmen zur verkürzten Berufs-ausbildung und zum Erwerb von Berufserfahrungen, ggf. auch im Rahmen von </a:t>
            </a:r>
            <a:r>
              <a:rPr lang="de-DE" dirty="0" err="1"/>
              <a:t>Prakti-kumsverhältnissen</a:t>
            </a:r>
            <a:r>
              <a:rPr lang="de-DE" dirty="0"/>
              <a:t>.</a:t>
            </a:r>
          </a:p>
          <a:p>
            <a:endParaRPr lang="de-DE" dirty="0"/>
          </a:p>
        </p:txBody>
      </p:sp>
    </p:spTree>
    <p:extLst>
      <p:ext uri="{BB962C8B-B14F-4D97-AF65-F5344CB8AC3E}">
        <p14:creationId xmlns:p14="http://schemas.microsoft.com/office/powerpoint/2010/main" val="249396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Handlungsinitiative sollte von den Bundesländern ausgehen und umfassen</a:t>
            </a:r>
          </a:p>
          <a:p>
            <a:r>
              <a:rPr lang="de-DE" dirty="0"/>
              <a:t>•	die Einrichtung von Pilotprojekten an Schwerpunktstandorten, an denen bspw. mit Bezirks- oder Landesfachklassen differenzierte Rahmenbedingungen für die </a:t>
            </a:r>
            <a:r>
              <a:rPr lang="de-DE" dirty="0" err="1"/>
              <a:t>Integrati</a:t>
            </a:r>
            <a:r>
              <a:rPr lang="de-DE" dirty="0"/>
              <a:t>-on einer </a:t>
            </a:r>
            <a:r>
              <a:rPr lang="de-DE" dirty="0" err="1"/>
              <a:t>Bewerberschaft</a:t>
            </a:r>
            <a:r>
              <a:rPr lang="de-DE" dirty="0"/>
              <a:t> mit heterogenen Voraussetzungen in die </a:t>
            </a:r>
            <a:r>
              <a:rPr lang="de-DE" dirty="0" err="1"/>
              <a:t>Differenzierungsstu-fe</a:t>
            </a:r>
            <a:r>
              <a:rPr lang="de-DE" dirty="0"/>
              <a:t> ermöglicht wird (hierzu sind Standorte erforderlich, die mindestens über die </a:t>
            </a:r>
            <a:r>
              <a:rPr lang="de-DE" dirty="0" err="1"/>
              <a:t>Diffe-renzierungsstufe</a:t>
            </a:r>
            <a:r>
              <a:rPr lang="de-DE" dirty="0"/>
              <a:t> ein berufsbegleitendes Teilzeitangebot bereithalten können);</a:t>
            </a:r>
          </a:p>
          <a:p>
            <a:r>
              <a:rPr lang="de-DE" dirty="0"/>
              <a:t>•	den Aufbau bzw. Ausbau von Informations- und Beratungsstrukturen in </a:t>
            </a:r>
            <a:r>
              <a:rPr lang="de-DE" dirty="0" err="1"/>
              <a:t>Zusam-menarbeit</a:t>
            </a:r>
            <a:r>
              <a:rPr lang="de-DE" dirty="0"/>
              <a:t> mit Betrieben und Hochschulen;</a:t>
            </a:r>
          </a:p>
          <a:p>
            <a:r>
              <a:rPr lang="de-DE" dirty="0"/>
              <a:t>•	die ergänzende Einrichtung von spezifischen Bildungsbausteinen </a:t>
            </a:r>
          </a:p>
          <a:p>
            <a:r>
              <a:rPr lang="de-DE" dirty="0"/>
              <a:t>o	zum Nacherwerb eines beruflichen Ausbildungsabschlusses im Rahmen von Berufsausbildungen nach Landesrecht, verkürzt auf ein Jahr Ausbildungszeit, sowie</a:t>
            </a:r>
          </a:p>
          <a:p>
            <a:r>
              <a:rPr lang="de-DE" dirty="0"/>
              <a:t>o	zur Einführung ausbildungsbegleitender Qualifizierungsbausteine (mit </a:t>
            </a:r>
            <a:r>
              <a:rPr lang="de-DE" dirty="0" err="1"/>
              <a:t>Fortbil-dungszertifizierung</a:t>
            </a:r>
            <a:r>
              <a:rPr lang="de-DE" dirty="0"/>
              <a:t> auf DQR 5-Niveau) mit dem Ziel, qualifizierte Auszubilden-de für den Quereinstieg in das zweite Semester der Fachschule für Technik zu rekrutieren.</a:t>
            </a:r>
          </a:p>
          <a:p>
            <a:r>
              <a:rPr lang="de-DE" dirty="0"/>
              <a:t>Hierzu wird vorgeschlagen, die Fachschule für Technik curricular weiter zu entwickeln. Eine Neustrukturierung der Lehrpläne sollte mit dem Ziel erfolgen,</a:t>
            </a:r>
          </a:p>
          <a:p>
            <a:r>
              <a:rPr lang="de-DE" dirty="0"/>
              <a:t>•	in der Differenzierungsstufe hochschulische Vorleistungen anerkennen zu können, was voraussetzt, dass hier insbesondere für facheinschlägige Studienprogramme </a:t>
            </a:r>
            <a:r>
              <a:rPr lang="de-DE" dirty="0" err="1"/>
              <a:t>übli-che</a:t>
            </a:r>
            <a:r>
              <a:rPr lang="de-DE" dirty="0"/>
              <a:t> Grundlagenmodule inhaltlich adressiert werden und um </a:t>
            </a:r>
            <a:r>
              <a:rPr lang="de-DE" dirty="0" err="1"/>
              <a:t>wissenschaftspropädeuti-sche</a:t>
            </a:r>
            <a:r>
              <a:rPr lang="de-DE" dirty="0"/>
              <a:t> Bildungsziele ergänzt werden;</a:t>
            </a:r>
          </a:p>
          <a:p>
            <a:r>
              <a:rPr lang="de-DE" dirty="0"/>
              <a:t>•	in der Qualifizierungsstufe mithilfe darauf aufbauender, beruflich qualifizierender Mo-</a:t>
            </a:r>
            <a:r>
              <a:rPr lang="de-DE" dirty="0" err="1"/>
              <a:t>dule</a:t>
            </a:r>
            <a:r>
              <a:rPr lang="de-DE" dirty="0"/>
              <a:t>/Unterrichtsfächer ein eigenständiges Profil für das Berufsbild „Staatlich geprüfter Techniker/Staatlich geprüfte Technikerin“ in Abgrenzung zu den akademischen </a:t>
            </a:r>
            <a:r>
              <a:rPr lang="de-DE" dirty="0" err="1"/>
              <a:t>Ba-chelorprogrammen</a:t>
            </a:r>
            <a:r>
              <a:rPr lang="de-DE" dirty="0"/>
              <a:t> auszuweisen, die eine unmittelbare berufliche Handlungsfähigkeit adressieren;</a:t>
            </a:r>
          </a:p>
          <a:p>
            <a:r>
              <a:rPr lang="de-DE" dirty="0"/>
              <a:t>•	die bundesweite Übernahme des neuen Abschlusszertifikats „Bachelor professional“ durch die Fachschulen für Technik in allen Bundesländern zur nationalen und </a:t>
            </a:r>
            <a:r>
              <a:rPr lang="de-DE" dirty="0" err="1"/>
              <a:t>internati-onalen</a:t>
            </a:r>
            <a:r>
              <a:rPr lang="de-DE" dirty="0"/>
              <a:t> Ausweisung der hiermit zertifizierten Qualifikation „Staatlich </a:t>
            </a:r>
            <a:r>
              <a:rPr lang="de-DE" dirty="0" err="1"/>
              <a:t>geprüfte:r</a:t>
            </a:r>
            <a:r>
              <a:rPr lang="de-DE" dirty="0"/>
              <a:t> </a:t>
            </a:r>
            <a:r>
              <a:rPr lang="de-DE" dirty="0" err="1"/>
              <a:t>Techni-ker:in</a:t>
            </a:r>
            <a:r>
              <a:rPr lang="de-DE" dirty="0"/>
              <a:t>“, deren Bezeichnung angesichts der Akzeptanz in der Wirtschaft ähnlich der Fortbildung zum Meister/zur Meisterin beibehalten werden sollte.</a:t>
            </a:r>
          </a:p>
          <a:p>
            <a:r>
              <a:rPr lang="de-DE" dirty="0"/>
              <a:t>Seitens der Bundesländer/der Fachschulen sind Kooperationen unabdingbar</a:t>
            </a:r>
          </a:p>
          <a:p>
            <a:r>
              <a:rPr lang="de-DE" dirty="0"/>
              <a:t>•	mit Wirtschaftskammern etwa zur Durchführung von Berufsabschlussprüfungen, ggf. auch im Rahmen von Regelungen für </a:t>
            </a:r>
            <a:r>
              <a:rPr lang="de-DE" dirty="0" err="1"/>
              <a:t>Externenprüfungen</a:t>
            </a:r>
            <a:r>
              <a:rPr lang="de-DE" dirty="0"/>
              <a:t> sowie </a:t>
            </a:r>
          </a:p>
          <a:p>
            <a:r>
              <a:rPr lang="de-DE" dirty="0"/>
              <a:t>•	mit Betrieben etwa zur Einrichtung spezifischer Maßnahmen zur verkürzten Berufs-ausbildung und zum Erwerb von Berufserfahrungen, ggf. auch im Rahmen von </a:t>
            </a:r>
            <a:r>
              <a:rPr lang="de-DE" dirty="0" err="1"/>
              <a:t>Prakti-kumsverhältnissen</a:t>
            </a:r>
            <a:r>
              <a:rPr lang="de-DE" dirty="0"/>
              <a:t>.</a:t>
            </a:r>
          </a:p>
          <a:p>
            <a:endParaRPr lang="de-DE" dirty="0"/>
          </a:p>
        </p:txBody>
      </p:sp>
    </p:spTree>
    <p:extLst>
      <p:ext uri="{BB962C8B-B14F-4D97-AF65-F5344CB8AC3E}">
        <p14:creationId xmlns:p14="http://schemas.microsoft.com/office/powerpoint/2010/main" val="453823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7" name="Textfeld 6"/>
          <p:cNvSpPr txBox="1"/>
          <p:nvPr/>
        </p:nvSpPr>
        <p:spPr>
          <a:xfrm>
            <a:off x="-1776413" y="479425"/>
            <a:ext cx="1576388" cy="1323975"/>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Institutslogo:</a:t>
            </a:r>
          </a:p>
          <a:p>
            <a:pPr eaLnBrk="1" hangingPunct="1">
              <a:buFontTx/>
              <a:buChar char="-"/>
              <a:defRPr/>
            </a:pPr>
            <a:r>
              <a:rPr lang="de-DE" altLang="de-DE" sz="1000"/>
              <a:t>Dateiformat: PNG in RGB</a:t>
            </a:r>
          </a:p>
          <a:p>
            <a:pPr eaLnBrk="1" hangingPunct="1">
              <a:buFontTx/>
              <a:buChar char="-"/>
              <a:defRPr/>
            </a:pPr>
            <a:r>
              <a:rPr lang="de-DE" altLang="de-DE" sz="1000"/>
              <a:t>Skalieren auf</a:t>
            </a:r>
          </a:p>
          <a:p>
            <a:pPr eaLnBrk="1" hangingPunct="1">
              <a:defRPr/>
            </a:pPr>
            <a:r>
              <a:rPr lang="de-DE" altLang="de-DE" sz="1000"/>
              <a:t>     Höhe: 2,26 cm</a:t>
            </a:r>
          </a:p>
          <a:p>
            <a:pPr eaLnBrk="1" hangingPunct="1">
              <a:defRPr/>
            </a:pPr>
            <a:r>
              <a:rPr lang="de-DE" altLang="de-DE" sz="1000"/>
              <a:t>     (Breite variiert je nach   </a:t>
            </a:r>
          </a:p>
          <a:p>
            <a:pPr eaLnBrk="1" hangingPunct="1">
              <a:defRPr/>
            </a:pPr>
            <a:r>
              <a:rPr lang="de-DE" altLang="de-DE" sz="1000"/>
              <a:t>     Schutzraum)</a:t>
            </a:r>
          </a:p>
        </p:txBody>
      </p:sp>
      <p:sp>
        <p:nvSpPr>
          <p:cNvPr id="5" name="Title 1"/>
          <p:cNvSpPr>
            <a:spLocks noGrp="1"/>
          </p:cNvSpPr>
          <p:nvPr>
            <p:ph type="ctrTitle"/>
          </p:nvPr>
        </p:nvSpPr>
        <p:spPr>
          <a:xfrm>
            <a:off x="385200" y="960725"/>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endParaRPr lang="de-DE" dirty="0"/>
          </a:p>
        </p:txBody>
      </p:sp>
      <p:sp>
        <p:nvSpPr>
          <p:cNvPr id="6" name="Subtitle 2"/>
          <p:cNvSpPr>
            <a:spLocks noGrp="1"/>
          </p:cNvSpPr>
          <p:nvPr>
            <p:ph type="subTitle" idx="1"/>
          </p:nvPr>
        </p:nvSpPr>
        <p:spPr>
          <a:xfrm>
            <a:off x="385200" y="1975177"/>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8" name="Grafik 7"/>
          <p:cNvPicPr>
            <a:picLocks noChangeAspect="1"/>
          </p:cNvPicPr>
          <p:nvPr userDrawn="1"/>
        </p:nvPicPr>
        <p:blipFill>
          <a:blip r:embed="rId3"/>
          <a:stretch/>
        </p:blipFill>
        <p:spPr>
          <a:xfrm>
            <a:off x="6685495" y="6125208"/>
            <a:ext cx="1915041" cy="683690"/>
          </a:xfrm>
          <a:prstGeom prst="rect">
            <a:avLst/>
          </a:prstGeom>
          <a:ln>
            <a:noFill/>
          </a:ln>
        </p:spPr>
      </p:pic>
      <p:graphicFrame>
        <p:nvGraphicFramePr>
          <p:cNvPr id="12" name="Table 4"/>
          <p:cNvGraphicFramePr/>
          <p:nvPr userDrawn="1">
            <p:extLst>
              <p:ext uri="{D42A27DB-BD31-4B8C-83A1-F6EECF244321}">
                <p14:modId xmlns:p14="http://schemas.microsoft.com/office/powerpoint/2010/main" val="2721860193"/>
              </p:ext>
            </p:extLst>
          </p:nvPr>
        </p:nvGraphicFramePr>
        <p:xfrm>
          <a:off x="319177" y="3828666"/>
          <a:ext cx="11550023" cy="1625121"/>
        </p:xfrm>
        <a:graphic>
          <a:graphicData uri="http://schemas.openxmlformats.org/drawingml/2006/table">
            <a:tbl>
              <a:tblPr/>
              <a:tblGrid>
                <a:gridCol w="5774819">
                  <a:extLst>
                    <a:ext uri="{9D8B030D-6E8A-4147-A177-3AD203B41FA5}">
                      <a16:colId xmlns:a16="http://schemas.microsoft.com/office/drawing/2014/main" val="20000"/>
                    </a:ext>
                  </a:extLst>
                </a:gridCol>
                <a:gridCol w="5775204">
                  <a:extLst>
                    <a:ext uri="{9D8B030D-6E8A-4147-A177-3AD203B41FA5}">
                      <a16:colId xmlns:a16="http://schemas.microsoft.com/office/drawing/2014/main" val="20001"/>
                    </a:ext>
                  </a:extLst>
                </a:gridCol>
              </a:tblGrid>
              <a:tr h="1625121">
                <a:tc>
                  <a:txBody>
                    <a:bodyPr/>
                    <a:lstStyle/>
                    <a:p>
                      <a:pPr algn="ctr">
                        <a:lnSpc>
                          <a:spcPct val="100000"/>
                        </a:lnSpc>
                        <a:spcAft>
                          <a:spcPts val="1001"/>
                        </a:spcAft>
                      </a:pPr>
                      <a:r>
                        <a:rPr lang="de-DE" sz="1600" b="1" strike="noStrike" spc="-1" dirty="0">
                          <a:solidFill>
                            <a:srgbClr val="FFFFFF"/>
                          </a:solidFill>
                          <a:latin typeface="+mn-lt"/>
                          <a:ea typeface="Calibri"/>
                        </a:rPr>
                        <a:t>Prof. Dr. Martin Frenz, Clarissa Pascoe, Mattia Müller</a:t>
                      </a:r>
                    </a:p>
                    <a:p>
                      <a:pPr algn="ctr">
                        <a:lnSpc>
                          <a:spcPct val="100000"/>
                        </a:lnSpc>
                        <a:spcAft>
                          <a:spcPts val="1001"/>
                        </a:spcAft>
                      </a:pPr>
                      <a:r>
                        <a:rPr lang="de-DE" sz="1600" b="0" strike="noStrike" spc="-1" dirty="0">
                          <a:solidFill>
                            <a:srgbClr val="FFFFFF"/>
                          </a:solidFill>
                          <a:latin typeface="+mn-lt"/>
                          <a:ea typeface="Calibri"/>
                        </a:rPr>
                        <a:t>RWTH Aachen, Fakultät für Maschinenwesen</a:t>
                      </a:r>
                      <a:r>
                        <a:rPr lang="de-DE" sz="1600" b="0" strike="noStrike" spc="-1" dirty="0">
                          <a:solidFill>
                            <a:schemeClr val="tx1"/>
                          </a:solidFill>
                          <a:latin typeface="+mn-lt"/>
                          <a:ea typeface="+mn-ea"/>
                        </a:rPr>
                        <a:t/>
                      </a:r>
                      <a:br>
                        <a:rPr lang="de-DE" sz="1600" b="0" strike="noStrike" spc="-1" dirty="0">
                          <a:solidFill>
                            <a:schemeClr val="tx1"/>
                          </a:solidFill>
                          <a:latin typeface="+mn-lt"/>
                          <a:ea typeface="+mn-ea"/>
                        </a:rPr>
                      </a:br>
                      <a:r>
                        <a:rPr lang="de-DE" sz="1600" b="0" strike="noStrike" spc="-1" dirty="0">
                          <a:solidFill>
                            <a:srgbClr val="FFFFFF"/>
                          </a:solidFill>
                          <a:latin typeface="+mn-lt"/>
                          <a:ea typeface="Calibri"/>
                        </a:rPr>
                        <a:t>Institut für Arbeitswissenschaft (IAW)</a:t>
                      </a:r>
                      <a:r>
                        <a:rPr lang="de-DE" sz="1600" b="0" strike="noStrike" spc="-1" dirty="0">
                          <a:solidFill>
                            <a:schemeClr val="tx1"/>
                          </a:solidFill>
                          <a:latin typeface="+mn-lt"/>
                          <a:ea typeface="+mn-ea"/>
                        </a:rPr>
                        <a:t/>
                      </a:r>
                      <a:br>
                        <a:rPr lang="de-DE" sz="1600" b="0" strike="noStrike" spc="-1" dirty="0">
                          <a:solidFill>
                            <a:schemeClr val="tx1"/>
                          </a:solidFill>
                          <a:latin typeface="+mn-lt"/>
                          <a:ea typeface="+mn-ea"/>
                        </a:rPr>
                      </a:br>
                      <a:r>
                        <a:rPr lang="de-DE" sz="1600" b="0" strike="noStrike" spc="-1" dirty="0">
                          <a:solidFill>
                            <a:srgbClr val="FFFFFF"/>
                          </a:solidFill>
                          <a:latin typeface="+mn-lt"/>
                          <a:ea typeface="Calibri"/>
                        </a:rPr>
                        <a:t>Abteilung „Bildung für technische Berufe“ </a:t>
                      </a:r>
                      <a:endParaRPr lang="de-DE" sz="1600" b="0" strike="noStrike" spc="-1" dirty="0">
                        <a:latin typeface="+mn-lt"/>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00549F"/>
                    </a:solidFill>
                  </a:tcPr>
                </a:tc>
                <a:tc>
                  <a:txBody>
                    <a:bodyPr/>
                    <a:lstStyle/>
                    <a:p>
                      <a:pPr marL="0" algn="ctr" defTabSz="914400" rtl="0" eaLnBrk="1" latinLnBrk="0" hangingPunct="1">
                        <a:lnSpc>
                          <a:spcPct val="100000"/>
                        </a:lnSpc>
                        <a:spcAft>
                          <a:spcPts val="1001"/>
                        </a:spcAft>
                      </a:pPr>
                      <a:r>
                        <a:rPr lang="de-DE" sz="1600" b="1" strike="noStrike" kern="1200" spc="-1" dirty="0">
                          <a:solidFill>
                            <a:srgbClr val="FFFFFF"/>
                          </a:solidFill>
                          <a:latin typeface="+mn-lt"/>
                          <a:ea typeface="Calibri"/>
                          <a:cs typeface="+mn-cs"/>
                        </a:rPr>
                        <a:t>Prof. Dr. Klaus Jenewein, Dr.</a:t>
                      </a:r>
                      <a:r>
                        <a:rPr lang="de-DE" sz="1600" b="1" strike="noStrike" kern="1200" spc="-1" baseline="0" dirty="0">
                          <a:solidFill>
                            <a:srgbClr val="FFFFFF"/>
                          </a:solidFill>
                          <a:latin typeface="+mn-lt"/>
                          <a:ea typeface="Calibri"/>
                          <a:cs typeface="+mn-cs"/>
                        </a:rPr>
                        <a:t> </a:t>
                      </a:r>
                      <a:r>
                        <a:rPr lang="de-DE" sz="1600" b="1" strike="noStrike" kern="1200" spc="-1" dirty="0">
                          <a:solidFill>
                            <a:srgbClr val="FFFFFF"/>
                          </a:solidFill>
                          <a:latin typeface="+mn-lt"/>
                          <a:ea typeface="Calibri"/>
                          <a:cs typeface="+mn-cs"/>
                        </a:rPr>
                        <a:t>Olga Zechiel,  </a:t>
                      </a:r>
                    </a:p>
                    <a:p>
                      <a:pPr marL="0" algn="ctr" defTabSz="914400" rtl="0" eaLnBrk="1" latinLnBrk="0" hangingPunct="1">
                        <a:lnSpc>
                          <a:spcPct val="100000"/>
                        </a:lnSpc>
                        <a:spcAft>
                          <a:spcPts val="1001"/>
                        </a:spcAft>
                      </a:pPr>
                      <a:r>
                        <a:rPr lang="de-DE" sz="1600" b="0" strike="noStrike" kern="1200" spc="-1" dirty="0">
                          <a:solidFill>
                            <a:srgbClr val="FFFFFF"/>
                          </a:solidFill>
                          <a:latin typeface="+mn-lt"/>
                          <a:ea typeface="Calibri"/>
                          <a:cs typeface="+mn-cs"/>
                        </a:rPr>
                        <a:t>Otto-von-Guericke-Universität Magdeburg (OVGU)</a:t>
                      </a:r>
                      <a:br>
                        <a:rPr lang="de-DE" sz="1600" b="0" strike="noStrike" kern="1200" spc="-1" dirty="0">
                          <a:solidFill>
                            <a:srgbClr val="FFFFFF"/>
                          </a:solidFill>
                          <a:latin typeface="+mn-lt"/>
                          <a:ea typeface="Calibri"/>
                          <a:cs typeface="+mn-cs"/>
                        </a:rPr>
                      </a:br>
                      <a:r>
                        <a:rPr lang="de-DE" sz="1600" b="0" strike="noStrike" kern="1200" spc="-1" dirty="0">
                          <a:solidFill>
                            <a:srgbClr val="FFFFFF"/>
                          </a:solidFill>
                          <a:latin typeface="+mn-lt"/>
                          <a:ea typeface="Calibri"/>
                          <a:cs typeface="+mn-cs"/>
                        </a:rPr>
                        <a:t>Fakultät für Humanwissenschaften</a:t>
                      </a:r>
                      <a:br>
                        <a:rPr lang="de-DE" sz="1600" b="0" strike="noStrike" kern="1200" spc="-1" dirty="0">
                          <a:solidFill>
                            <a:srgbClr val="FFFFFF"/>
                          </a:solidFill>
                          <a:latin typeface="+mn-lt"/>
                          <a:ea typeface="Calibri"/>
                          <a:cs typeface="+mn-cs"/>
                        </a:rPr>
                      </a:br>
                      <a:r>
                        <a:rPr lang="de-DE" sz="1600" b="0" strike="noStrike" kern="1200" spc="-1" dirty="0">
                          <a:solidFill>
                            <a:srgbClr val="FFFFFF"/>
                          </a:solidFill>
                          <a:latin typeface="+mn-lt"/>
                          <a:ea typeface="Calibri"/>
                          <a:cs typeface="+mn-cs"/>
                        </a:rPr>
                        <a:t>Arbeitsbereich „Gewerblich-technische Berufsbildung</a:t>
                      </a:r>
                      <a:r>
                        <a:rPr lang="de-DE" sz="1600" b="1" strike="noStrike" kern="1200" spc="-1" dirty="0">
                          <a:solidFill>
                            <a:srgbClr val="FFFFFF"/>
                          </a:solidFill>
                          <a:latin typeface="+mn-lt"/>
                          <a:ea typeface="Calibri"/>
                          <a:cs typeface="+mn-cs"/>
                        </a:rPr>
                        <a:t>“ </a:t>
                      </a: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7A003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29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Title 1"/>
          <p:cNvSpPr txBox="1">
            <a:spLocks/>
          </p:cNvSpPr>
          <p:nvPr/>
        </p:nvSpPr>
        <p:spPr>
          <a:xfrm>
            <a:off x="382588" y="2487613"/>
            <a:ext cx="11483975" cy="107950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a:solidFill>
                  <a:schemeClr val="tx2"/>
                </a:solidFill>
              </a:rPr>
              <a:t>Vielen Dank</a:t>
            </a:r>
            <a:br>
              <a:rPr lang="de-DE" altLang="de-DE" sz="3200" b="1">
                <a:solidFill>
                  <a:schemeClr val="tx2"/>
                </a:solidFill>
              </a:rPr>
            </a:br>
            <a:r>
              <a:rPr lang="de-DE" altLang="de-DE" sz="3200" b="1">
                <a:solidFill>
                  <a:schemeClr val="tx2"/>
                </a:solidFill>
              </a:rPr>
              <a:t>für Ihre Aufmerksamkeit</a:t>
            </a:r>
            <a:endParaRPr lang="en-US" altLang="de-DE" sz="3200" b="1">
              <a:solidFill>
                <a:schemeClr val="tx2"/>
              </a:solidFill>
            </a:endParaRPr>
          </a:p>
        </p:txBody>
      </p:sp>
      <p:cxnSp>
        <p:nvCxnSpPr>
          <p:cNvPr id="5"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24"/>
          <p:cNvSpPr>
            <a:spLocks noGrp="1"/>
          </p:cNvSpPr>
          <p:nvPr>
            <p:ph type="body" sz="quarter" idx="11"/>
          </p:nvPr>
        </p:nvSpPr>
        <p:spPr>
          <a:xfrm>
            <a:off x="384000" y="3988800"/>
            <a:ext cx="11484000"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Formatvorlagen des Textmasters bearbeiten</a:t>
            </a:r>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7" name="Grafik 6"/>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30346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917413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12" name="Textplatzhalter 24"/>
          <p:cNvSpPr>
            <a:spLocks noGrp="1"/>
          </p:cNvSpPr>
          <p:nvPr>
            <p:ph type="body" sz="quarter" idx="11" hasCustomPrompt="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dirty="0"/>
              <a:t>Formatvorlagen des Textmasters bearbeiten</a:t>
            </a:r>
          </a:p>
        </p:txBody>
      </p:sp>
      <p:sp>
        <p:nvSpPr>
          <p:cNvPr id="5" name="Title 1"/>
          <p:cNvSpPr>
            <a:spLocks noGrp="1"/>
          </p:cNvSpPr>
          <p:nvPr>
            <p:ph type="title" hasCustomPrompt="1"/>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dirty="0"/>
              <a:t>Titelmasterformat durch </a:t>
            </a:r>
            <a:r>
              <a:rPr lang="de-DE"/>
              <a:t>Klicken bearbeiten</a:t>
            </a:r>
            <a:endParaRPr lang="de-DE" dirty="0"/>
          </a:p>
        </p:txBody>
      </p:sp>
    </p:spTree>
    <p:extLst>
      <p:ext uri="{BB962C8B-B14F-4D97-AF65-F5344CB8AC3E}">
        <p14:creationId xmlns:p14="http://schemas.microsoft.com/office/powerpoint/2010/main" val="36730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7" name="Textfeld 6"/>
          <p:cNvSpPr txBox="1"/>
          <p:nvPr/>
        </p:nvSpPr>
        <p:spPr>
          <a:xfrm>
            <a:off x="-1776413" y="479425"/>
            <a:ext cx="1576388" cy="1323975"/>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Institutslogo:</a:t>
            </a:r>
          </a:p>
          <a:p>
            <a:pPr eaLnBrk="1" hangingPunct="1">
              <a:buFontTx/>
              <a:buChar char="-"/>
              <a:defRPr/>
            </a:pPr>
            <a:r>
              <a:rPr lang="de-DE" altLang="de-DE" sz="1000"/>
              <a:t>Dateiformat: PNG in RGB</a:t>
            </a:r>
          </a:p>
          <a:p>
            <a:pPr eaLnBrk="1" hangingPunct="1">
              <a:buFontTx/>
              <a:buChar char="-"/>
              <a:defRPr/>
            </a:pPr>
            <a:r>
              <a:rPr lang="de-DE" altLang="de-DE" sz="1000"/>
              <a:t>Skalieren auf</a:t>
            </a:r>
          </a:p>
          <a:p>
            <a:pPr eaLnBrk="1" hangingPunct="1">
              <a:defRPr/>
            </a:pPr>
            <a:r>
              <a:rPr lang="de-DE" altLang="de-DE" sz="1000"/>
              <a:t>     Höhe: 2,26 cm</a:t>
            </a:r>
          </a:p>
          <a:p>
            <a:pPr eaLnBrk="1" hangingPunct="1">
              <a:defRPr/>
            </a:pPr>
            <a:r>
              <a:rPr lang="de-DE" altLang="de-DE" sz="1000"/>
              <a:t>     (Breite variiert je nach   </a:t>
            </a:r>
          </a:p>
          <a:p>
            <a:pPr eaLnBrk="1" hangingPunct="1">
              <a:defRPr/>
            </a:pPr>
            <a:r>
              <a:rPr lang="de-DE" altLang="de-DE" sz="1000"/>
              <a:t>     Schutzraum)</a:t>
            </a:r>
          </a:p>
        </p:txBody>
      </p:sp>
      <p:sp>
        <p:nvSpPr>
          <p:cNvPr id="5" name="Title 1"/>
          <p:cNvSpPr>
            <a:spLocks noGrp="1"/>
          </p:cNvSpPr>
          <p:nvPr>
            <p:ph type="ctrTitle"/>
          </p:nvPr>
        </p:nvSpPr>
        <p:spPr>
          <a:xfrm>
            <a:off x="385200" y="960725"/>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endParaRPr lang="de-DE" dirty="0"/>
          </a:p>
        </p:txBody>
      </p:sp>
      <p:sp>
        <p:nvSpPr>
          <p:cNvPr id="6" name="Subtitle 2"/>
          <p:cNvSpPr>
            <a:spLocks noGrp="1"/>
          </p:cNvSpPr>
          <p:nvPr>
            <p:ph type="subTitle" idx="1"/>
          </p:nvPr>
        </p:nvSpPr>
        <p:spPr>
          <a:xfrm>
            <a:off x="385200" y="1975177"/>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8" name="Grafik 7"/>
          <p:cNvPicPr>
            <a:picLocks noChangeAspect="1"/>
          </p:cNvPicPr>
          <p:nvPr userDrawn="1"/>
        </p:nvPicPr>
        <p:blipFill>
          <a:blip r:embed="rId3"/>
          <a:stretch/>
        </p:blipFill>
        <p:spPr>
          <a:xfrm>
            <a:off x="6685495" y="6125208"/>
            <a:ext cx="1915041" cy="683690"/>
          </a:xfrm>
          <a:prstGeom prst="rect">
            <a:avLst/>
          </a:prstGeom>
          <a:ln>
            <a:noFill/>
          </a:ln>
        </p:spPr>
      </p:pic>
      <p:graphicFrame>
        <p:nvGraphicFramePr>
          <p:cNvPr id="12" name="Table 4"/>
          <p:cNvGraphicFramePr/>
          <p:nvPr userDrawn="1"/>
        </p:nvGraphicFramePr>
        <p:xfrm>
          <a:off x="319177" y="3828666"/>
          <a:ext cx="11550023" cy="1625121"/>
        </p:xfrm>
        <a:graphic>
          <a:graphicData uri="http://schemas.openxmlformats.org/drawingml/2006/table">
            <a:tbl>
              <a:tblPr/>
              <a:tblGrid>
                <a:gridCol w="5774819">
                  <a:extLst>
                    <a:ext uri="{9D8B030D-6E8A-4147-A177-3AD203B41FA5}">
                      <a16:colId xmlns:a16="http://schemas.microsoft.com/office/drawing/2014/main" val="20000"/>
                    </a:ext>
                  </a:extLst>
                </a:gridCol>
                <a:gridCol w="5775204">
                  <a:extLst>
                    <a:ext uri="{9D8B030D-6E8A-4147-A177-3AD203B41FA5}">
                      <a16:colId xmlns:a16="http://schemas.microsoft.com/office/drawing/2014/main" val="20001"/>
                    </a:ext>
                  </a:extLst>
                </a:gridCol>
              </a:tblGrid>
              <a:tr h="1625121">
                <a:tc>
                  <a:txBody>
                    <a:bodyPr/>
                    <a:lstStyle/>
                    <a:p>
                      <a:pPr algn="ctr">
                        <a:lnSpc>
                          <a:spcPct val="100000"/>
                        </a:lnSpc>
                        <a:spcAft>
                          <a:spcPts val="1001"/>
                        </a:spcAft>
                      </a:pPr>
                      <a:r>
                        <a:rPr lang="de-DE" sz="1600" b="1" strike="noStrike" spc="-1" dirty="0">
                          <a:solidFill>
                            <a:srgbClr val="FFFFFF"/>
                          </a:solidFill>
                          <a:latin typeface="+mn-lt"/>
                          <a:ea typeface="Calibri"/>
                        </a:rPr>
                        <a:t>Prof. Dr. Martin Frenz, Clarissa Pascoe, Silke Thiem</a:t>
                      </a:r>
                      <a:r>
                        <a:rPr lang="de-DE" sz="1600" b="1" strike="noStrike" spc="-1" baseline="0" dirty="0">
                          <a:solidFill>
                            <a:srgbClr val="FFFFFF"/>
                          </a:solidFill>
                          <a:latin typeface="+mn-lt"/>
                          <a:ea typeface="Calibri"/>
                        </a:rPr>
                        <a:t> </a:t>
                      </a:r>
                      <a:endParaRPr lang="de-DE" sz="1600" b="1" strike="noStrike" spc="-1" dirty="0">
                        <a:solidFill>
                          <a:srgbClr val="FFFFFF"/>
                        </a:solidFill>
                        <a:latin typeface="+mn-lt"/>
                        <a:ea typeface="Calibri"/>
                      </a:endParaRPr>
                    </a:p>
                    <a:p>
                      <a:pPr algn="ctr">
                        <a:lnSpc>
                          <a:spcPct val="100000"/>
                        </a:lnSpc>
                        <a:spcAft>
                          <a:spcPts val="1001"/>
                        </a:spcAft>
                      </a:pPr>
                      <a:r>
                        <a:rPr lang="de-DE" sz="1600" b="0" strike="noStrike" spc="-1" dirty="0">
                          <a:solidFill>
                            <a:srgbClr val="FFFFFF"/>
                          </a:solidFill>
                          <a:latin typeface="+mn-lt"/>
                          <a:ea typeface="Calibri"/>
                        </a:rPr>
                        <a:t>RWTH Aachen, Fakultät für Maschinenwesen</a:t>
                      </a:r>
                      <a:r>
                        <a:rPr lang="de-DE" sz="1600" b="0" strike="noStrike" spc="-1" dirty="0">
                          <a:solidFill>
                            <a:schemeClr val="tx1"/>
                          </a:solidFill>
                          <a:latin typeface="+mn-lt"/>
                          <a:ea typeface="+mn-ea"/>
                        </a:rPr>
                        <a:t/>
                      </a:r>
                      <a:br>
                        <a:rPr lang="de-DE" sz="1600" b="0" strike="noStrike" spc="-1" dirty="0">
                          <a:solidFill>
                            <a:schemeClr val="tx1"/>
                          </a:solidFill>
                          <a:latin typeface="+mn-lt"/>
                          <a:ea typeface="+mn-ea"/>
                        </a:rPr>
                      </a:br>
                      <a:r>
                        <a:rPr lang="de-DE" sz="1600" b="0" strike="noStrike" spc="-1" dirty="0">
                          <a:solidFill>
                            <a:srgbClr val="FFFFFF"/>
                          </a:solidFill>
                          <a:latin typeface="+mn-lt"/>
                          <a:ea typeface="Calibri"/>
                        </a:rPr>
                        <a:t>Institut für Arbeitswissenschaft (IAW)</a:t>
                      </a:r>
                      <a:r>
                        <a:rPr lang="de-DE" sz="1600" b="0" strike="noStrike" spc="-1" dirty="0">
                          <a:solidFill>
                            <a:schemeClr val="tx1"/>
                          </a:solidFill>
                          <a:latin typeface="+mn-lt"/>
                          <a:ea typeface="+mn-ea"/>
                        </a:rPr>
                        <a:t/>
                      </a:r>
                      <a:br>
                        <a:rPr lang="de-DE" sz="1600" b="0" strike="noStrike" spc="-1" dirty="0">
                          <a:solidFill>
                            <a:schemeClr val="tx1"/>
                          </a:solidFill>
                          <a:latin typeface="+mn-lt"/>
                          <a:ea typeface="+mn-ea"/>
                        </a:rPr>
                      </a:br>
                      <a:r>
                        <a:rPr lang="de-DE" sz="1600" b="0" strike="noStrike" spc="-1" dirty="0">
                          <a:solidFill>
                            <a:srgbClr val="FFFFFF"/>
                          </a:solidFill>
                          <a:latin typeface="+mn-lt"/>
                          <a:ea typeface="Calibri"/>
                        </a:rPr>
                        <a:t>Abteilung „Bildung für technische Berufe“ </a:t>
                      </a:r>
                      <a:endParaRPr lang="de-DE" sz="1600" b="0" strike="noStrike" spc="-1" dirty="0">
                        <a:latin typeface="+mn-lt"/>
                      </a:endParaRP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00549F"/>
                    </a:solidFill>
                  </a:tcPr>
                </a:tc>
                <a:tc>
                  <a:txBody>
                    <a:bodyPr/>
                    <a:lstStyle/>
                    <a:p>
                      <a:pPr marL="0" algn="ctr" defTabSz="914400" rtl="0" eaLnBrk="1" latinLnBrk="0" hangingPunct="1">
                        <a:lnSpc>
                          <a:spcPct val="100000"/>
                        </a:lnSpc>
                        <a:spcAft>
                          <a:spcPts val="1001"/>
                        </a:spcAft>
                      </a:pPr>
                      <a:r>
                        <a:rPr lang="de-DE" sz="1600" b="1" strike="noStrike" kern="1200" spc="-1" dirty="0">
                          <a:solidFill>
                            <a:srgbClr val="FFFFFF"/>
                          </a:solidFill>
                          <a:latin typeface="+mn-lt"/>
                          <a:ea typeface="Calibri"/>
                          <a:cs typeface="+mn-cs"/>
                        </a:rPr>
                        <a:t>Prof. Dr. Klaus Jenewein, Dr.</a:t>
                      </a:r>
                      <a:r>
                        <a:rPr lang="de-DE" sz="1600" b="1" strike="noStrike" kern="1200" spc="-1" baseline="0" dirty="0">
                          <a:solidFill>
                            <a:srgbClr val="FFFFFF"/>
                          </a:solidFill>
                          <a:latin typeface="+mn-lt"/>
                          <a:ea typeface="Calibri"/>
                          <a:cs typeface="+mn-cs"/>
                        </a:rPr>
                        <a:t> </a:t>
                      </a:r>
                      <a:r>
                        <a:rPr lang="de-DE" sz="1600" b="1" strike="noStrike" kern="1200" spc="-1" dirty="0">
                          <a:solidFill>
                            <a:srgbClr val="FFFFFF"/>
                          </a:solidFill>
                          <a:latin typeface="+mn-lt"/>
                          <a:ea typeface="Calibri"/>
                          <a:cs typeface="+mn-cs"/>
                        </a:rPr>
                        <a:t>Olga Zechiel,  </a:t>
                      </a:r>
                    </a:p>
                    <a:p>
                      <a:pPr marL="0" algn="ctr" defTabSz="914400" rtl="0" eaLnBrk="1" latinLnBrk="0" hangingPunct="1">
                        <a:lnSpc>
                          <a:spcPct val="100000"/>
                        </a:lnSpc>
                        <a:spcAft>
                          <a:spcPts val="1001"/>
                        </a:spcAft>
                      </a:pPr>
                      <a:r>
                        <a:rPr lang="de-DE" sz="1600" b="0" strike="noStrike" kern="1200" spc="-1" dirty="0">
                          <a:solidFill>
                            <a:srgbClr val="FFFFFF"/>
                          </a:solidFill>
                          <a:latin typeface="+mn-lt"/>
                          <a:ea typeface="Calibri"/>
                          <a:cs typeface="+mn-cs"/>
                        </a:rPr>
                        <a:t>Otto-von-Guericke-Universität Magdeburg (OVGU)</a:t>
                      </a:r>
                      <a:br>
                        <a:rPr lang="de-DE" sz="1600" b="0" strike="noStrike" kern="1200" spc="-1" dirty="0">
                          <a:solidFill>
                            <a:srgbClr val="FFFFFF"/>
                          </a:solidFill>
                          <a:latin typeface="+mn-lt"/>
                          <a:ea typeface="Calibri"/>
                          <a:cs typeface="+mn-cs"/>
                        </a:rPr>
                      </a:br>
                      <a:r>
                        <a:rPr lang="de-DE" sz="1600" b="0" strike="noStrike" kern="1200" spc="-1" dirty="0">
                          <a:solidFill>
                            <a:srgbClr val="FFFFFF"/>
                          </a:solidFill>
                          <a:latin typeface="+mn-lt"/>
                          <a:ea typeface="Calibri"/>
                          <a:cs typeface="+mn-cs"/>
                        </a:rPr>
                        <a:t>Fakultät für Humanwissenschaften</a:t>
                      </a:r>
                      <a:br>
                        <a:rPr lang="de-DE" sz="1600" b="0" strike="noStrike" kern="1200" spc="-1" dirty="0">
                          <a:solidFill>
                            <a:srgbClr val="FFFFFF"/>
                          </a:solidFill>
                          <a:latin typeface="+mn-lt"/>
                          <a:ea typeface="Calibri"/>
                          <a:cs typeface="+mn-cs"/>
                        </a:rPr>
                      </a:br>
                      <a:r>
                        <a:rPr lang="de-DE" sz="1600" b="0" strike="noStrike" kern="1200" spc="-1" dirty="0">
                          <a:solidFill>
                            <a:srgbClr val="FFFFFF"/>
                          </a:solidFill>
                          <a:latin typeface="+mn-lt"/>
                          <a:ea typeface="Calibri"/>
                          <a:cs typeface="+mn-cs"/>
                        </a:rPr>
                        <a:t>Arbeitsbereich „Gewerblich-technische Berufsbildung</a:t>
                      </a:r>
                      <a:r>
                        <a:rPr lang="de-DE" sz="1600" b="1" strike="noStrike" kern="1200" spc="-1" dirty="0">
                          <a:solidFill>
                            <a:srgbClr val="FFFFFF"/>
                          </a:solidFill>
                          <a:latin typeface="+mn-lt"/>
                          <a:ea typeface="Calibri"/>
                          <a:cs typeface="+mn-cs"/>
                        </a:rPr>
                        <a:t>“ </a:t>
                      </a:r>
                    </a:p>
                  </a:txBody>
                  <a:tcPr anchor="ctr">
                    <a:lnL w="12240">
                      <a:solidFill>
                        <a:srgbClr val="FFFFFF"/>
                      </a:solidFill>
                    </a:lnL>
                    <a:lnR w="12240">
                      <a:solidFill>
                        <a:srgbClr val="FFFFFF"/>
                      </a:solidFill>
                    </a:lnR>
                    <a:lnT w="12240">
                      <a:solidFill>
                        <a:srgbClr val="FFFFFF"/>
                      </a:solidFill>
                    </a:lnT>
                    <a:lnB w="12240">
                      <a:solidFill>
                        <a:srgbClr val="FFFFFF"/>
                      </a:solidFill>
                    </a:lnB>
                    <a:solidFill>
                      <a:srgbClr val="7A003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328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cxnSp>
        <p:nvCxnSpPr>
          <p:cNvPr id="4" name="Gerader Verbinder 3"/>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8" name="Grafik 7"/>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237572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cxnSp>
        <p:nvCxnSpPr>
          <p:cNvPr id="5" name="Gerader Verbinder 7"/>
          <p:cNvCxnSpPr/>
          <p:nvPr/>
        </p:nvCxnSpPr>
        <p:spPr>
          <a:xfrm>
            <a:off x="392113" y="30368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9" name="Subtitle 2"/>
          <p:cNvSpPr>
            <a:spLocks noGrp="1"/>
          </p:cNvSpPr>
          <p:nvPr>
            <p:ph type="subTitle" idx="1"/>
          </p:nvPr>
        </p:nvSpPr>
        <p:spPr>
          <a:xfrm>
            <a:off x="384000" y="3196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7" name="Grafik 6"/>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1198476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152000"/>
            <a:ext cx="11484000" cy="3726000"/>
          </a:xfrm>
          <a:prstGeom prst="rect">
            <a:avLst/>
          </a:prstGeom>
        </p:spPr>
        <p:txBody>
          <a:bodyPr lIns="0" tIns="0" rIns="0" bIns="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406302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3869697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
        <p:nvSpPr>
          <p:cNvPr id="7" name="Textplatzhalter 6"/>
          <p:cNvSpPr>
            <a:spLocks noGrp="1"/>
          </p:cNvSpPr>
          <p:nvPr>
            <p:ph type="body" sz="quarter" idx="12"/>
          </p:nvPr>
        </p:nvSpPr>
        <p:spPr>
          <a:xfrm>
            <a:off x="383117" y="1684801"/>
            <a:ext cx="11484000" cy="3751263"/>
          </a:xfrm>
          <a:prstGeom prst="rect">
            <a:avLst/>
          </a:prstGeom>
        </p:spPr>
        <p:txBody>
          <a:bodyPr lIns="0" tIns="0" rIns="0" bIns="0"/>
          <a:lstStyle>
            <a:lvl1pPr marL="0" indent="0">
              <a:buFontTx/>
              <a:buNone/>
              <a:defRPr/>
            </a:lvl1pPr>
          </a:lstStyle>
          <a:p>
            <a:pPr lvl="0"/>
            <a:r>
              <a:rPr lang="de-DE"/>
              <a:t>Formatvorlagen des Textmasters bearbeiten</a:t>
            </a:r>
          </a:p>
        </p:txBody>
      </p:sp>
    </p:spTree>
    <p:extLst>
      <p:ext uri="{BB962C8B-B14F-4D97-AF65-F5344CB8AC3E}">
        <p14:creationId xmlns:p14="http://schemas.microsoft.com/office/powerpoint/2010/main" val="1612193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pic>
        <p:nvPicPr>
          <p:cNvPr id="5"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75" y="1684338"/>
            <a:ext cx="36353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1"/>
          <p:cNvSpPr>
            <a:spLocks noGrp="1"/>
          </p:cNvSpPr>
          <p:nvPr>
            <p:ph type="body" sz="quarter" idx="14"/>
          </p:nvPr>
        </p:nvSpPr>
        <p:spPr>
          <a:xfrm>
            <a:off x="383117" y="1684800"/>
            <a:ext cx="7560000" cy="3985955"/>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6"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7"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100542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cxnSp>
        <p:nvCxnSpPr>
          <p:cNvPr id="4" name="Gerader Verbinder 3"/>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8" name="Grafik 7"/>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3983345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pic>
        <p:nvPicPr>
          <p:cNvPr id="4"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52525"/>
            <a:ext cx="11480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383117" y="5359401"/>
            <a:ext cx="11484000" cy="499533"/>
          </a:xfrm>
          <a:prstGeom prst="rect">
            <a:avLst/>
          </a:prstGeom>
        </p:spPr>
        <p:txBody>
          <a:bodyPr>
            <a:normAutofit/>
          </a:bodyPr>
          <a:lstStyle>
            <a:lvl1pPr marL="0" indent="0" algn="r">
              <a:buNone/>
              <a:defRPr sz="900" baseline="0"/>
            </a:lvl1pPr>
          </a:lstStyle>
          <a:p>
            <a:pPr lvl="0"/>
            <a:r>
              <a:rPr lang="de-DE"/>
              <a:t>Formatvorlagen des Textmasters bearbeiten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2493186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12" name="Textplatzhalter 24"/>
          <p:cNvSpPr>
            <a:spLocks noGrp="1"/>
          </p:cNvSpPr>
          <p:nvPr>
            <p:ph type="body" sz="quarter" idx="1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Formatvorlagen des Textmasters bearbeiten</a:t>
            </a:r>
          </a:p>
        </p:txBody>
      </p:sp>
      <p:sp>
        <p:nvSpPr>
          <p:cNvPr id="9" name="Diagrammplatzhalter 8"/>
          <p:cNvSpPr>
            <a:spLocks noGrp="1"/>
          </p:cNvSpPr>
          <p:nvPr>
            <p:ph type="chart" sz="quarter" idx="13"/>
          </p:nvPr>
        </p:nvSpPr>
        <p:spPr>
          <a:xfrm>
            <a:off x="383117" y="1684800"/>
            <a:ext cx="11484000" cy="3632200"/>
          </a:xfrm>
          <a:prstGeom prst="rect">
            <a:avLst/>
          </a:prstGeom>
        </p:spPr>
        <p:txBody>
          <a:bodyPr lIns="0" tIns="0" rIns="0" bIns="0"/>
          <a:lstStyle/>
          <a:p>
            <a:pPr lvl="0"/>
            <a:r>
              <a:rPr lang="de-DE" noProof="0"/>
              <a:t>Diagramm durch Klicken auf Symbol hinzufügen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1759327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Title 1"/>
          <p:cNvSpPr txBox="1">
            <a:spLocks/>
          </p:cNvSpPr>
          <p:nvPr/>
        </p:nvSpPr>
        <p:spPr>
          <a:xfrm>
            <a:off x="382588" y="2487613"/>
            <a:ext cx="11483975" cy="107950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a:solidFill>
                  <a:schemeClr val="tx2"/>
                </a:solidFill>
              </a:rPr>
              <a:t>Vielen Dank</a:t>
            </a:r>
            <a:br>
              <a:rPr lang="de-DE" altLang="de-DE" sz="3200" b="1">
                <a:solidFill>
                  <a:schemeClr val="tx2"/>
                </a:solidFill>
              </a:rPr>
            </a:br>
            <a:r>
              <a:rPr lang="de-DE" altLang="de-DE" sz="3200" b="1">
                <a:solidFill>
                  <a:schemeClr val="tx2"/>
                </a:solidFill>
              </a:rPr>
              <a:t>für Ihre Aufmerksamkeit</a:t>
            </a:r>
            <a:endParaRPr lang="en-US" altLang="de-DE" sz="3200" b="1">
              <a:solidFill>
                <a:schemeClr val="tx2"/>
              </a:solidFill>
            </a:endParaRPr>
          </a:p>
        </p:txBody>
      </p:sp>
      <p:cxnSp>
        <p:nvCxnSpPr>
          <p:cNvPr id="5"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24"/>
          <p:cNvSpPr>
            <a:spLocks noGrp="1"/>
          </p:cNvSpPr>
          <p:nvPr>
            <p:ph type="body" sz="quarter" idx="11"/>
          </p:nvPr>
        </p:nvSpPr>
        <p:spPr>
          <a:xfrm>
            <a:off x="384000" y="3988800"/>
            <a:ext cx="11484000"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Formatvorlagen des Textmasters bearbeiten</a:t>
            </a:r>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7" name="Grafik 6"/>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208263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de-DE" sz="3200" b="0" strike="noStrike" spc="-1" dirty="0">
              <a:latin typeface="Calibri"/>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4FC22E1-0BF9-4BE7-8DF3-27B3D49128AF}" type="slidenum">
              <a:t>‹Nr.›</a:t>
            </a:fld>
            <a:endParaRPr/>
          </a:p>
        </p:txBody>
      </p:sp>
      <p:sp>
        <p:nvSpPr>
          <p:cNvPr id="5" name="PlaceHolder 4"/>
          <p:cNvSpPr>
            <a:spLocks noGrp="1"/>
          </p:cNvSpPr>
          <p:nvPr>
            <p:ph type="dt" idx="3"/>
          </p:nvPr>
        </p:nvSpPr>
        <p:spPr/>
        <p:txBody>
          <a:bodyPr/>
          <a:lstStyle/>
          <a:p>
            <a:endParaRPr/>
          </a:p>
        </p:txBody>
      </p:sp>
    </p:spTree>
    <p:extLst>
      <p:ext uri="{BB962C8B-B14F-4D97-AF65-F5344CB8AC3E}">
        <p14:creationId xmlns:p14="http://schemas.microsoft.com/office/powerpoint/2010/main" val="19734792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761007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5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cxnSp>
        <p:nvCxnSpPr>
          <p:cNvPr id="5" name="Gerader Verbinder 7"/>
          <p:cNvCxnSpPr/>
          <p:nvPr/>
        </p:nvCxnSpPr>
        <p:spPr>
          <a:xfrm>
            <a:off x="392113" y="30368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9" name="Subtitle 2"/>
          <p:cNvSpPr>
            <a:spLocks noGrp="1"/>
          </p:cNvSpPr>
          <p:nvPr>
            <p:ph type="subTitle" idx="1"/>
          </p:nvPr>
        </p:nvSpPr>
        <p:spPr>
          <a:xfrm>
            <a:off x="384000" y="3196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7" name="Grafik 6"/>
          <p:cNvPicPr>
            <a:picLocks noChangeAspect="1"/>
          </p:cNvPicPr>
          <p:nvPr userDrawn="1"/>
        </p:nvPicPr>
        <p:blipFill>
          <a:blip r:embed="rId3"/>
          <a:stretch/>
        </p:blipFill>
        <p:spPr>
          <a:xfrm>
            <a:off x="6685495" y="6125208"/>
            <a:ext cx="1915041" cy="683690"/>
          </a:xfrm>
          <a:prstGeom prst="rect">
            <a:avLst/>
          </a:prstGeom>
          <a:ln>
            <a:noFill/>
          </a:ln>
        </p:spPr>
      </p:pic>
    </p:spTree>
    <p:extLst>
      <p:ext uri="{BB962C8B-B14F-4D97-AF65-F5344CB8AC3E}">
        <p14:creationId xmlns:p14="http://schemas.microsoft.com/office/powerpoint/2010/main" val="291419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152000"/>
            <a:ext cx="11484000" cy="3726000"/>
          </a:xfrm>
          <a:prstGeom prst="rect">
            <a:avLst/>
          </a:prstGeom>
        </p:spPr>
        <p:txBody>
          <a:bodyPr lIns="0" tIns="0" rIns="0" bIns="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dirty="0"/>
              <a:t>Titelmasterformat durch Klicken bearbeiten</a:t>
            </a:r>
            <a:endParaRPr lang="en-US" dirty="0"/>
          </a:p>
        </p:txBody>
      </p:sp>
    </p:spTree>
    <p:extLst>
      <p:ext uri="{BB962C8B-B14F-4D97-AF65-F5344CB8AC3E}">
        <p14:creationId xmlns:p14="http://schemas.microsoft.com/office/powerpoint/2010/main" val="130776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37646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
        <p:nvSpPr>
          <p:cNvPr id="7" name="Textplatzhalter 6"/>
          <p:cNvSpPr>
            <a:spLocks noGrp="1"/>
          </p:cNvSpPr>
          <p:nvPr>
            <p:ph type="body" sz="quarter" idx="12"/>
          </p:nvPr>
        </p:nvSpPr>
        <p:spPr>
          <a:xfrm>
            <a:off x="383117" y="1684801"/>
            <a:ext cx="11484000" cy="3751263"/>
          </a:xfrm>
          <a:prstGeom prst="rect">
            <a:avLst/>
          </a:prstGeom>
        </p:spPr>
        <p:txBody>
          <a:bodyPr lIns="0" tIns="0" rIns="0" bIns="0"/>
          <a:lstStyle>
            <a:lvl1pPr marL="0" indent="0">
              <a:buFontTx/>
              <a:buNone/>
              <a:defRPr/>
            </a:lvl1pPr>
          </a:lstStyle>
          <a:p>
            <a:pPr lvl="0"/>
            <a:r>
              <a:rPr lang="de-DE"/>
              <a:t>Formatvorlagen des Textmasters bearbeiten</a:t>
            </a:r>
          </a:p>
        </p:txBody>
      </p:sp>
    </p:spTree>
    <p:extLst>
      <p:ext uri="{BB962C8B-B14F-4D97-AF65-F5344CB8AC3E}">
        <p14:creationId xmlns:p14="http://schemas.microsoft.com/office/powerpoint/2010/main" val="113845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pic>
        <p:nvPicPr>
          <p:cNvPr id="5"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75" y="1684338"/>
            <a:ext cx="36353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1"/>
          <p:cNvSpPr>
            <a:spLocks noGrp="1"/>
          </p:cNvSpPr>
          <p:nvPr>
            <p:ph type="body" sz="quarter" idx="14"/>
          </p:nvPr>
        </p:nvSpPr>
        <p:spPr>
          <a:xfrm>
            <a:off x="383117" y="1684800"/>
            <a:ext cx="7560000" cy="3985955"/>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6"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7"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36752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pic>
        <p:nvPicPr>
          <p:cNvPr id="4"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152525"/>
            <a:ext cx="11480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383117" y="5359401"/>
            <a:ext cx="11484000" cy="499533"/>
          </a:xfrm>
          <a:prstGeom prst="rect">
            <a:avLst/>
          </a:prstGeom>
        </p:spPr>
        <p:txBody>
          <a:bodyPr>
            <a:normAutofit/>
          </a:bodyPr>
          <a:lstStyle>
            <a:lvl1pPr marL="0" indent="0" algn="r">
              <a:buNone/>
              <a:defRPr sz="900" baseline="0"/>
            </a:lvl1pPr>
          </a:lstStyle>
          <a:p>
            <a:pPr lvl="0"/>
            <a:r>
              <a:rPr lang="de-DE"/>
              <a:t>Formatvorlagen des Textmasters bearbeiten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385394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12" name="Textplatzhalter 24"/>
          <p:cNvSpPr>
            <a:spLocks noGrp="1"/>
          </p:cNvSpPr>
          <p:nvPr>
            <p:ph type="body" sz="quarter" idx="1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Formatvorlagen des Textmasters bearbeiten</a:t>
            </a:r>
          </a:p>
        </p:txBody>
      </p:sp>
      <p:sp>
        <p:nvSpPr>
          <p:cNvPr id="9" name="Diagrammplatzhalter 8"/>
          <p:cNvSpPr>
            <a:spLocks noGrp="1"/>
          </p:cNvSpPr>
          <p:nvPr>
            <p:ph type="chart" sz="quarter" idx="13"/>
          </p:nvPr>
        </p:nvSpPr>
        <p:spPr>
          <a:xfrm>
            <a:off x="383117" y="1684800"/>
            <a:ext cx="11484000" cy="3632200"/>
          </a:xfrm>
          <a:prstGeom prst="rect">
            <a:avLst/>
          </a:prstGeom>
        </p:spPr>
        <p:txBody>
          <a:bodyPr lIns="0" tIns="0" rIns="0" bIns="0"/>
          <a:lstStyle/>
          <a:p>
            <a:pPr lvl="0"/>
            <a:r>
              <a:rPr lang="de-DE" noProof="0"/>
              <a:t>Diagramm durch Klicken auf Symbol hinzufügen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335491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w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txBox="1">
            <a:spLocks/>
          </p:cNvSpPr>
          <p:nvPr/>
        </p:nvSpPr>
        <p:spPr>
          <a:xfrm>
            <a:off x="2410971" y="6260028"/>
            <a:ext cx="4106608" cy="554408"/>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eaLnBrk="1" hangingPunct="1">
              <a:defRPr/>
            </a:pPr>
            <a:r>
              <a:rPr lang="de-DE" altLang="de-DE" sz="900" dirty="0" smtClean="0">
                <a:solidFill>
                  <a:schemeClr val="tx2"/>
                </a:solidFill>
              </a:rPr>
              <a:t>Projekt DuBA „Durchlässigkeit zwischen dem Fachschul- und Hochschulsystem“ Bundesarbeitskreis (BAK) Fachschule für Technik | 18. und 19.09.2023 in Berlin</a:t>
            </a:r>
            <a:endParaRPr lang="de-DE" altLang="de-DE" sz="900" dirty="0">
              <a:solidFill>
                <a:schemeClr val="tx2"/>
              </a:solidFill>
            </a:endParaRPr>
          </a:p>
        </p:txBody>
      </p:sp>
      <p:cxnSp>
        <p:nvCxnSpPr>
          <p:cNvPr id="11" name="Gerader Verbinder 10"/>
          <p:cNvCxnSpPr/>
          <p:nvPr/>
        </p:nvCxnSpPr>
        <p:spPr>
          <a:xfrm>
            <a:off x="360363" y="8143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Textfeld 6"/>
          <p:cNvSpPr txBox="1">
            <a:spLocks noChangeArrowheads="1"/>
          </p:cNvSpPr>
          <p:nvPr/>
        </p:nvSpPr>
        <p:spPr bwMode="auto">
          <a:xfrm>
            <a:off x="-1784350" y="5073650"/>
            <a:ext cx="16684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Fußzeile anpassen:</a:t>
            </a:r>
            <a:endParaRPr lang="de-DE" altLang="de-DE" sz="1000"/>
          </a:p>
          <a:p>
            <a:pPr eaLnBrk="1" hangingPunct="1">
              <a:defRPr/>
            </a:pPr>
            <a:r>
              <a:rPr lang="de-DE" altLang="de-DE" sz="1000"/>
              <a:t>Zum Anpassen der Fußzeile unter Karteireiter Ansicht &gt; auf Folienmaster klicken. Links in der Übersicht auf die oberste Folie scrollen und dort in die Fußzeile klicken. So wird der Text automatisch auf allen Seiten angepasst.</a:t>
            </a:r>
            <a:endParaRPr lang="de-DE" altLang="de-DE" sz="1000" b="1"/>
          </a:p>
        </p:txBody>
      </p:sp>
      <p:sp>
        <p:nvSpPr>
          <p:cNvPr id="1031" name="Textfeld 13"/>
          <p:cNvSpPr txBox="1">
            <a:spLocks noChangeArrowheads="1"/>
          </p:cNvSpPr>
          <p:nvPr/>
        </p:nvSpPr>
        <p:spPr bwMode="auto">
          <a:xfrm>
            <a:off x="360363" y="6227763"/>
            <a:ext cx="7302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AC2A4D9-C239-4802-86D0-374243A0C475}" type="slidenum">
              <a:rPr lang="de-DE" altLang="de-DE" sz="900">
                <a:solidFill>
                  <a:schemeClr val="tx2"/>
                </a:solidFill>
              </a:rPr>
              <a:pPr eaLnBrk="1" hangingPunct="1"/>
              <a:t>‹Nr.›</a:t>
            </a:fld>
            <a:endParaRPr lang="de-DE" altLang="de-DE" sz="900">
              <a:solidFill>
                <a:schemeClr val="tx2"/>
              </a:solidFill>
            </a:endParaRPr>
          </a:p>
        </p:txBody>
      </p:sp>
      <p:pic>
        <p:nvPicPr>
          <p:cNvPr id="3" name="Grafik 2"/>
          <p:cNvPicPr>
            <a:picLocks noChangeAspect="1"/>
          </p:cNvPicPr>
          <p:nvPr userDrawn="1"/>
        </p:nvPicPr>
        <p:blipFill rotWithShape="1">
          <a:blip r:embed="rId14" cstate="print">
            <a:extLst>
              <a:ext uri="{28A0092B-C50C-407E-A947-70E740481C1C}">
                <a14:useLocalDpi xmlns:a14="http://schemas.microsoft.com/office/drawing/2010/main" val="0"/>
              </a:ext>
            </a:extLst>
          </a:blip>
          <a:srcRect t="3436"/>
          <a:stretch/>
        </p:blipFill>
        <p:spPr>
          <a:xfrm>
            <a:off x="8674348" y="6095856"/>
            <a:ext cx="3301752" cy="785648"/>
          </a:xfrm>
          <a:prstGeom prst="rect">
            <a:avLst/>
          </a:prstGeom>
        </p:spPr>
      </p:pic>
      <p:pic>
        <p:nvPicPr>
          <p:cNvPr id="8" name="Grafik 7"/>
          <p:cNvPicPr>
            <a:picLocks noChangeAspect="1"/>
          </p:cNvPicPr>
          <p:nvPr userDrawn="1"/>
        </p:nvPicPr>
        <p:blipFill>
          <a:blip r:embed="rId15"/>
          <a:stretch/>
        </p:blipFill>
        <p:spPr>
          <a:xfrm>
            <a:off x="6638443" y="6171111"/>
            <a:ext cx="1915041" cy="683690"/>
          </a:xfrm>
          <a:prstGeom prst="rect">
            <a:avLst/>
          </a:prstGeom>
          <a:ln>
            <a:noFill/>
          </a:ln>
        </p:spPr>
      </p:pic>
      <p:pic>
        <p:nvPicPr>
          <p:cNvPr id="13" name="Grafik 12"/>
          <p:cNvPicPr>
            <a:picLocks noChangeAspect="1"/>
          </p:cNvPicPr>
          <p:nvPr/>
        </p:nvPicPr>
        <p:blipFill>
          <a:blip r:embed="rId16"/>
          <a:stretch/>
        </p:blipFill>
        <p:spPr>
          <a:xfrm>
            <a:off x="796569" y="6163947"/>
            <a:ext cx="1540590" cy="573843"/>
          </a:xfrm>
          <a:prstGeom prst="rect">
            <a:avLst/>
          </a:prstGeom>
          <a:ln w="0">
            <a:noFill/>
          </a:ln>
        </p:spPr>
      </p:pic>
    </p:spTree>
  </p:cSld>
  <p:clrMap bg1="lt1" tx1="dk1" bg2="lt2" tx2="dk2" accent1="accent1" accent2="accent2" accent3="accent3" accent4="accent4" accent5="accent5" accent6="accent6" hlink="hlink" folHlink="folHlink"/>
  <p:sldLayoutIdLst>
    <p:sldLayoutId id="2147483860" r:id="rId1"/>
    <p:sldLayoutId id="2147483863" r:id="rId2"/>
    <p:sldLayoutId id="2147483864" r:id="rId3"/>
    <p:sldLayoutId id="2147483857" r:id="rId4"/>
    <p:sldLayoutId id="2147483871" r:id="rId5"/>
    <p:sldLayoutId id="2147483858" r:id="rId6"/>
    <p:sldLayoutId id="2147483865" r:id="rId7"/>
    <p:sldLayoutId id="2147483866" r:id="rId8"/>
    <p:sldLayoutId id="2147483859" r:id="rId9"/>
    <p:sldLayoutId id="2147483867" r:id="rId10"/>
    <p:sldLayoutId id="2147483869" r:id="rId11"/>
    <p:sldLayoutId id="2147483912" r:id="rId1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1" name="Gerader Verbinder 10"/>
          <p:cNvCxnSpPr/>
          <p:nvPr/>
        </p:nvCxnSpPr>
        <p:spPr>
          <a:xfrm>
            <a:off x="360363" y="8143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Textfeld 6"/>
          <p:cNvSpPr txBox="1">
            <a:spLocks noChangeArrowheads="1"/>
          </p:cNvSpPr>
          <p:nvPr/>
        </p:nvSpPr>
        <p:spPr bwMode="auto">
          <a:xfrm>
            <a:off x="-1784350" y="5073650"/>
            <a:ext cx="16684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Fußzeile anpassen:</a:t>
            </a:r>
            <a:endParaRPr lang="de-DE" altLang="de-DE" sz="1000"/>
          </a:p>
          <a:p>
            <a:pPr eaLnBrk="1" hangingPunct="1">
              <a:defRPr/>
            </a:pPr>
            <a:r>
              <a:rPr lang="de-DE" altLang="de-DE" sz="1000"/>
              <a:t>Zum Anpassen der Fußzeile unter Karteireiter Ansicht &gt; auf Folienmaster klicken. Links in der Übersicht auf die oberste Folie scrollen und dort in die Fußzeile klicken. So wird der Text automatisch auf allen Seiten angepasst.</a:t>
            </a:r>
            <a:endParaRPr lang="de-DE" altLang="de-DE" sz="1000" b="1"/>
          </a:p>
        </p:txBody>
      </p:sp>
      <p:sp>
        <p:nvSpPr>
          <p:cNvPr id="1031" name="Textfeld 13"/>
          <p:cNvSpPr txBox="1">
            <a:spLocks noChangeArrowheads="1"/>
          </p:cNvSpPr>
          <p:nvPr/>
        </p:nvSpPr>
        <p:spPr bwMode="auto">
          <a:xfrm>
            <a:off x="360363" y="6227763"/>
            <a:ext cx="7302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AC2A4D9-C239-4802-86D0-374243A0C475}" type="slidenum">
              <a:rPr lang="de-DE" altLang="de-DE" sz="900">
                <a:solidFill>
                  <a:schemeClr val="tx2"/>
                </a:solidFill>
              </a:rPr>
              <a:pPr eaLnBrk="1" hangingPunct="1"/>
              <a:t>‹Nr.›</a:t>
            </a:fld>
            <a:endParaRPr lang="de-DE" altLang="de-DE" sz="900">
              <a:solidFill>
                <a:schemeClr val="tx2"/>
              </a:solidFill>
            </a:endParaRPr>
          </a:p>
        </p:txBody>
      </p:sp>
      <p:pic>
        <p:nvPicPr>
          <p:cNvPr id="3" name="Grafik 2"/>
          <p:cNvPicPr>
            <a:picLocks noChangeAspect="1"/>
          </p:cNvPicPr>
          <p:nvPr userDrawn="1"/>
        </p:nvPicPr>
        <p:blipFill rotWithShape="1">
          <a:blip r:embed="rId15" cstate="print">
            <a:extLst>
              <a:ext uri="{28A0092B-C50C-407E-A947-70E740481C1C}">
                <a14:useLocalDpi xmlns:a14="http://schemas.microsoft.com/office/drawing/2010/main" val="0"/>
              </a:ext>
            </a:extLst>
          </a:blip>
          <a:srcRect t="3436"/>
          <a:stretch/>
        </p:blipFill>
        <p:spPr>
          <a:xfrm>
            <a:off x="8674348" y="6074229"/>
            <a:ext cx="3301752" cy="785648"/>
          </a:xfrm>
          <a:prstGeom prst="rect">
            <a:avLst/>
          </a:prstGeom>
        </p:spPr>
      </p:pic>
      <p:pic>
        <p:nvPicPr>
          <p:cNvPr id="8" name="Grafik 7"/>
          <p:cNvPicPr>
            <a:picLocks noChangeAspect="1"/>
          </p:cNvPicPr>
          <p:nvPr userDrawn="1"/>
        </p:nvPicPr>
        <p:blipFill>
          <a:blip r:embed="rId16"/>
          <a:stretch/>
        </p:blipFill>
        <p:spPr>
          <a:xfrm>
            <a:off x="6685495" y="6125208"/>
            <a:ext cx="1915041" cy="683690"/>
          </a:xfrm>
          <a:prstGeom prst="rect">
            <a:avLst/>
          </a:prstGeom>
          <a:ln>
            <a:noFill/>
          </a:ln>
        </p:spPr>
      </p:pic>
    </p:spTree>
    <p:extLst>
      <p:ext uri="{BB962C8B-B14F-4D97-AF65-F5344CB8AC3E}">
        <p14:creationId xmlns:p14="http://schemas.microsoft.com/office/powerpoint/2010/main" val="2684075952"/>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www.boeckler.de/de/faust-detail.htm?sync_id=HBS-08381" TargetMode="External"/><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boeckler.de/de/faust-detail.htm?sync_id=HBS-08688" TargetMode="External"/><Relationship Id="rId5" Type="http://schemas.openxmlformats.org/officeDocument/2006/relationships/hyperlink" Target="http://www.boeckler.de/de/faust-detail.htm?sync_id=HBS-08624" TargetMode="External"/><Relationship Id="rId4" Type="http://schemas.openxmlformats.org/officeDocument/2006/relationships/hyperlink" Target="https://www.boeckler.de/de/faust-detail.htm?sync_id=HBS-008545" TargetMode="External"/><Relationship Id="rId9"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bwMode="auto">
          <a:xfrm>
            <a:off x="384174" y="891726"/>
            <a:ext cx="11483975" cy="53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de-DE" altLang="de-DE" sz="2800" dirty="0">
                <a:ea typeface="ＭＳ Ｐゴシック" panose="020B0600070205080204" pitchFamily="34" charset="-128"/>
              </a:rPr>
              <a:t>Projekt DuBA: </a:t>
            </a:r>
            <a:r>
              <a:rPr lang="de-DE" altLang="de-DE" dirty="0" smtClean="0">
                <a:ea typeface="ＭＳ Ｐゴシック" panose="020B0600070205080204" pitchFamily="34" charset="-128"/>
              </a:rPr>
              <a:t/>
            </a:r>
            <a:br>
              <a:rPr lang="de-DE" altLang="de-DE" dirty="0" smtClean="0">
                <a:ea typeface="ＭＳ Ｐゴシック" panose="020B0600070205080204" pitchFamily="34" charset="-128"/>
              </a:rPr>
            </a:br>
            <a:r>
              <a:rPr lang="de-DE" altLang="de-DE" sz="2800" dirty="0" smtClean="0">
                <a:ea typeface="ＭＳ Ｐゴシック" panose="020B0600070205080204" pitchFamily="34" charset="-128"/>
              </a:rPr>
              <a:t>Durchlässigkeit </a:t>
            </a:r>
            <a:r>
              <a:rPr lang="de-DE" altLang="de-DE" sz="2800" dirty="0">
                <a:ea typeface="ＭＳ Ｐゴシック" panose="020B0600070205080204" pitchFamily="34" charset="-128"/>
              </a:rPr>
              <a:t>zwischen </a:t>
            </a:r>
            <a:r>
              <a:rPr lang="de-DE" altLang="de-DE" sz="2800" dirty="0" smtClean="0">
                <a:ea typeface="ＭＳ Ｐゴシック" panose="020B0600070205080204" pitchFamily="34" charset="-128"/>
              </a:rPr>
              <a:t>dem Fachschul- und Hochschulsystem</a:t>
            </a:r>
            <a:r>
              <a:rPr lang="de-DE" altLang="de-DE" sz="2800" dirty="0">
                <a:ea typeface="ＭＳ Ｐゴシック" panose="020B0600070205080204" pitchFamily="34" charset="-128"/>
              </a:rPr>
              <a:t/>
            </a:r>
            <a:br>
              <a:rPr lang="de-DE" altLang="de-DE" sz="2800" dirty="0">
                <a:ea typeface="ＭＳ Ｐゴシック" panose="020B0600070205080204" pitchFamily="34" charset="-128"/>
              </a:rPr>
            </a:br>
            <a:endParaRPr lang="de-DE" altLang="de-DE" sz="2800" dirty="0">
              <a:ea typeface="ＭＳ Ｐゴシック" panose="020B0600070205080204" pitchFamily="34" charset="-128"/>
            </a:endParaRPr>
          </a:p>
        </p:txBody>
      </p:sp>
      <p:sp>
        <p:nvSpPr>
          <p:cNvPr id="10243" name="Untertitel 2"/>
          <p:cNvSpPr>
            <a:spLocks noGrp="1"/>
          </p:cNvSpPr>
          <p:nvPr>
            <p:ph type="subTitle" idx="1"/>
          </p:nvPr>
        </p:nvSpPr>
        <p:spPr bwMode="auto">
          <a:xfrm>
            <a:off x="323788" y="2386391"/>
            <a:ext cx="11483975" cy="732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de-DE" altLang="de-DE" b="1" dirty="0" smtClean="0">
                <a:ea typeface="ＭＳ Ｐゴシック" panose="020B0600070205080204" pitchFamily="34" charset="-128"/>
              </a:rPr>
              <a:t/>
            </a:r>
            <a:br>
              <a:rPr lang="de-DE" altLang="de-DE" b="1" dirty="0" smtClean="0">
                <a:ea typeface="ＭＳ Ｐゴシック" panose="020B0600070205080204" pitchFamily="34" charset="-128"/>
              </a:rPr>
            </a:br>
            <a:r>
              <a:rPr lang="de-DE" altLang="de-DE" b="1" dirty="0" smtClean="0">
                <a:ea typeface="ＭＳ Ｐゴシック" panose="020B0600070205080204" pitchFamily="34" charset="-128"/>
              </a:rPr>
              <a:t>Empirische Studien und Handlungskonzept zur Gestaltung </a:t>
            </a:r>
            <a:r>
              <a:rPr lang="de-DE" altLang="de-DE" b="1" dirty="0">
                <a:ea typeface="ＭＳ Ｐゴシック" panose="020B0600070205080204" pitchFamily="34" charset="-128"/>
              </a:rPr>
              <a:t>von </a:t>
            </a:r>
            <a:r>
              <a:rPr lang="de-DE" altLang="de-DE" b="1" dirty="0" smtClean="0">
                <a:ea typeface="ＭＳ Ｐゴシック" panose="020B0600070205080204" pitchFamily="34" charset="-128"/>
              </a:rPr>
              <a:t>reziproken Übergängen </a:t>
            </a:r>
            <a:endParaRPr lang="de-DE" altLang="de-DE" dirty="0">
              <a:ea typeface="ＭＳ Ｐゴシック" panose="020B0600070205080204" pitchFamily="34" charset="-128"/>
            </a:endParaRPr>
          </a:p>
        </p:txBody>
      </p:sp>
      <p:grpSp>
        <p:nvGrpSpPr>
          <p:cNvPr id="4" name="Gruppieren 3"/>
          <p:cNvGrpSpPr/>
          <p:nvPr/>
        </p:nvGrpSpPr>
        <p:grpSpPr>
          <a:xfrm>
            <a:off x="252668" y="5823585"/>
            <a:ext cx="1612900" cy="900429"/>
            <a:chOff x="0" y="0"/>
            <a:chExt cx="1613194" cy="900844"/>
          </a:xfrm>
        </p:grpSpPr>
        <p:pic>
          <p:nvPicPr>
            <p:cNvPr id="5" name="Grafik 4"/>
            <p:cNvPicPr/>
            <p:nvPr/>
          </p:nvPicPr>
          <p:blipFill>
            <a:blip r:embed="rId3"/>
            <a:stretch/>
          </p:blipFill>
          <p:spPr>
            <a:xfrm>
              <a:off x="34200" y="138960"/>
              <a:ext cx="1510200" cy="562680"/>
            </a:xfrm>
            <a:prstGeom prst="rect">
              <a:avLst/>
            </a:prstGeom>
            <a:ln w="0">
              <a:noFill/>
            </a:ln>
          </p:spPr>
        </p:pic>
        <p:sp>
          <p:nvSpPr>
            <p:cNvPr id="6" name="Rechteck 5"/>
            <p:cNvSpPr/>
            <p:nvPr/>
          </p:nvSpPr>
          <p:spPr>
            <a:xfrm>
              <a:off x="0" y="0"/>
              <a:ext cx="1057569" cy="203029"/>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hangingPunct="0">
                <a:spcAft>
                  <a:spcPts val="0"/>
                </a:spcAft>
              </a:pPr>
              <a:r>
                <a:rPr lang="de-DE" sz="700" dirty="0">
                  <a:solidFill>
                    <a:srgbClr val="00000A"/>
                  </a:solidFill>
                  <a:effectLst/>
                  <a:latin typeface="Lucida Sans" panose="020B0602040502020204" pitchFamily="34" charset="0"/>
                  <a:ea typeface="Times New Roman" panose="02020603050405020304" pitchFamily="18" charset="0"/>
                  <a:cs typeface="Times New Roman" panose="02020603050405020304" pitchFamily="18" charset="0"/>
                </a:rPr>
                <a:t>Gefördert durch die</a:t>
              </a:r>
              <a:endParaRPr lang="de-DE" sz="1200" dirty="0">
                <a:effectLst/>
                <a:latin typeface="Times New Roman" panose="02020603050405020304" pitchFamily="18" charset="0"/>
                <a:ea typeface="Times New Roman" panose="02020603050405020304" pitchFamily="18" charset="0"/>
              </a:endParaRPr>
            </a:p>
          </p:txBody>
        </p:sp>
        <p:sp>
          <p:nvSpPr>
            <p:cNvPr id="7" name="Rechteck 6"/>
            <p:cNvSpPr/>
            <p:nvPr/>
          </p:nvSpPr>
          <p:spPr>
            <a:xfrm>
              <a:off x="0" y="594310"/>
              <a:ext cx="1613194" cy="306534"/>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spAutoFit/>
            </a:bodyPr>
            <a:lstStyle/>
            <a:p>
              <a:pPr hangingPunct="0">
                <a:spcAft>
                  <a:spcPts val="0"/>
                </a:spcAft>
              </a:pPr>
              <a:r>
                <a:rPr lang="de-DE" sz="700" dirty="0">
                  <a:solidFill>
                    <a:srgbClr val="00000A"/>
                  </a:solidFill>
                  <a:effectLst/>
                  <a:latin typeface="Lucida Sans" panose="020B0602040502020204" pitchFamily="34" charset="0"/>
                  <a:ea typeface="Times New Roman" panose="02020603050405020304" pitchFamily="18" charset="0"/>
                  <a:cs typeface="Times New Roman" panose="02020603050405020304" pitchFamily="18" charset="0"/>
                </a:rPr>
                <a:t>Bildung und Arbeitswelt</a:t>
              </a:r>
              <a:endParaRPr lang="de-DE" sz="1200" dirty="0">
                <a:effectLst/>
                <a:latin typeface="Times New Roman" panose="02020603050405020304" pitchFamily="18" charset="0"/>
                <a:ea typeface="Times New Roman" panose="02020603050405020304" pitchFamily="18" charset="0"/>
              </a:endParaRPr>
            </a:p>
            <a:p>
              <a:pPr hangingPunct="0">
                <a:spcAft>
                  <a:spcPts val="0"/>
                </a:spcAft>
              </a:pPr>
              <a:r>
                <a:rPr lang="de-DE" sz="700" dirty="0">
                  <a:solidFill>
                    <a:srgbClr val="00000A"/>
                  </a:solidFill>
                  <a:effectLst/>
                  <a:latin typeface="Lucida Sans" panose="020B0602040502020204" pitchFamily="34" charset="0"/>
                  <a:ea typeface="Times New Roman" panose="02020603050405020304" pitchFamily="18" charset="0"/>
                  <a:cs typeface="Times New Roman" panose="02020603050405020304" pitchFamily="18" charset="0"/>
                </a:rPr>
                <a:t>Projektnummer: 2021-392-5</a:t>
              </a:r>
              <a:endParaRPr lang="de-DE" sz="12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3161414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type="body" sz="quarter" idx="13"/>
          </p:nvPr>
        </p:nvSpPr>
        <p:spPr>
          <a:xfrm>
            <a:off x="373038" y="1151999"/>
            <a:ext cx="8917558" cy="4546067"/>
          </a:xfrm>
        </p:spPr>
        <p:txBody>
          <a:bodyPr>
            <a:normAutofit fontScale="92500" lnSpcReduction="20000"/>
          </a:bodyPr>
          <a:lstStyle/>
          <a:p>
            <a:pPr marL="0" indent="0">
              <a:buNone/>
            </a:pPr>
            <a:r>
              <a:rPr lang="de-DE" sz="1700" dirty="0" smtClean="0"/>
              <a:t>Das Handlungskonzept enthält Empfehlungen für die</a:t>
            </a:r>
          </a:p>
          <a:p>
            <a:endParaRPr lang="de-DE" sz="1700" dirty="0" smtClean="0"/>
          </a:p>
          <a:p>
            <a:r>
              <a:rPr lang="de-DE" sz="1700" b="1" dirty="0" smtClean="0"/>
              <a:t>Bundesländer</a:t>
            </a:r>
            <a:r>
              <a:rPr lang="de-DE" sz="1700" dirty="0" smtClean="0"/>
              <a:t>, bspw. </a:t>
            </a:r>
          </a:p>
          <a:p>
            <a:pPr lvl="1">
              <a:spcBef>
                <a:spcPts val="300"/>
              </a:spcBef>
            </a:pPr>
            <a:r>
              <a:rPr lang="de-DE" sz="1500" i="1" dirty="0" smtClean="0"/>
              <a:t>Einrichtung </a:t>
            </a:r>
            <a:r>
              <a:rPr lang="de-DE" sz="1500" i="1" dirty="0"/>
              <a:t>von Pilotprojekten </a:t>
            </a:r>
            <a:r>
              <a:rPr lang="de-DE" sz="1500" dirty="0" smtClean="0"/>
              <a:t>durch </a:t>
            </a:r>
            <a:r>
              <a:rPr lang="de-DE" sz="1500" dirty="0"/>
              <a:t>die Länder </a:t>
            </a:r>
            <a:r>
              <a:rPr lang="de-DE" sz="1500" dirty="0" smtClean="0"/>
              <a:t>zur Weiterentwicklung wechselseitiger Übergänge auf der Grundlage von Fach-/Hochschulkooperationen und Netzwerken</a:t>
            </a:r>
          </a:p>
          <a:p>
            <a:pPr lvl="1">
              <a:spcBef>
                <a:spcPts val="300"/>
              </a:spcBef>
            </a:pPr>
            <a:r>
              <a:rPr lang="de-DE" sz="1500" dirty="0" smtClean="0">
                <a:solidFill>
                  <a:schemeClr val="bg1">
                    <a:lumMod val="75000"/>
                  </a:schemeClr>
                </a:solidFill>
              </a:rPr>
              <a:t>Anschlussfähigkeit der vergebenen Qualifikation an das </a:t>
            </a:r>
            <a:r>
              <a:rPr lang="de-DE" sz="1500" i="1" dirty="0" smtClean="0">
                <a:solidFill>
                  <a:schemeClr val="bg1">
                    <a:lumMod val="75000"/>
                  </a:schemeClr>
                </a:solidFill>
              </a:rPr>
              <a:t>Masterniveau </a:t>
            </a:r>
            <a:r>
              <a:rPr lang="de-DE" sz="1500" dirty="0" smtClean="0">
                <a:solidFill>
                  <a:schemeClr val="bg1">
                    <a:lumMod val="75000"/>
                  </a:schemeClr>
                </a:solidFill>
              </a:rPr>
              <a:t>sichern</a:t>
            </a:r>
          </a:p>
          <a:p>
            <a:pPr lvl="1">
              <a:spcBef>
                <a:spcPts val="300"/>
              </a:spcBef>
            </a:pPr>
            <a:r>
              <a:rPr lang="de-DE" sz="1500" dirty="0" smtClean="0"/>
              <a:t>…</a:t>
            </a:r>
            <a:endParaRPr lang="de-DE" sz="1500" dirty="0"/>
          </a:p>
          <a:p>
            <a:endParaRPr lang="de-DE" sz="1700" b="1" dirty="0" smtClean="0"/>
          </a:p>
          <a:p>
            <a:r>
              <a:rPr lang="de-DE" sz="1700" b="1" dirty="0" smtClean="0"/>
              <a:t>KMK</a:t>
            </a:r>
            <a:r>
              <a:rPr lang="de-DE" sz="1700" dirty="0" smtClean="0"/>
              <a:t>, bspw. </a:t>
            </a:r>
          </a:p>
          <a:p>
            <a:pPr lvl="1">
              <a:spcBef>
                <a:spcPts val="300"/>
              </a:spcBef>
            </a:pPr>
            <a:r>
              <a:rPr lang="de-DE" sz="1500" dirty="0" smtClean="0"/>
              <a:t>Weiterentwicklung der </a:t>
            </a:r>
            <a:r>
              <a:rPr lang="de-DE" sz="1500" i="1" dirty="0" smtClean="0"/>
              <a:t>Rahmenvereinbarung Fachschule</a:t>
            </a:r>
          </a:p>
          <a:p>
            <a:endParaRPr lang="de-DE" sz="1700" b="1" dirty="0"/>
          </a:p>
          <a:p>
            <a:r>
              <a:rPr lang="de-DE" sz="1700" b="1" dirty="0" smtClean="0"/>
              <a:t>Bildungsministerien des Bundes und der Länder</a:t>
            </a:r>
            <a:r>
              <a:rPr lang="de-DE" sz="1700" dirty="0" smtClean="0"/>
              <a:t>, bspw. </a:t>
            </a:r>
          </a:p>
          <a:p>
            <a:pPr lvl="1">
              <a:spcBef>
                <a:spcPts val="300"/>
              </a:spcBef>
            </a:pPr>
            <a:r>
              <a:rPr lang="de-DE" sz="1500" i="1" dirty="0" smtClean="0"/>
              <a:t>curriculare Untersetzung heterogener </a:t>
            </a:r>
            <a:r>
              <a:rPr lang="de-DE" sz="1500" i="1" dirty="0"/>
              <a:t>Zugänge </a:t>
            </a:r>
            <a:r>
              <a:rPr lang="de-DE" sz="1500" dirty="0" smtClean="0"/>
              <a:t>(bspw. Lehrpläne </a:t>
            </a:r>
            <a:r>
              <a:rPr lang="de-DE" sz="1500" dirty="0"/>
              <a:t>nach Differenzierungs- und </a:t>
            </a:r>
            <a:r>
              <a:rPr lang="de-DE" sz="1500" dirty="0" smtClean="0"/>
              <a:t>Qualifizierungsstufe strukturieren) </a:t>
            </a:r>
          </a:p>
          <a:p>
            <a:pPr lvl="1">
              <a:spcBef>
                <a:spcPts val="300"/>
              </a:spcBef>
            </a:pPr>
            <a:r>
              <a:rPr lang="de-DE" sz="1500" dirty="0" smtClean="0"/>
              <a:t>Sicherung </a:t>
            </a:r>
            <a:r>
              <a:rPr lang="de-DE" sz="1500" i="1" dirty="0" smtClean="0"/>
              <a:t>heterogener Zugangswege </a:t>
            </a:r>
            <a:r>
              <a:rPr lang="de-DE" sz="1500" dirty="0" smtClean="0"/>
              <a:t>und Bildungsverläufe)</a:t>
            </a:r>
            <a:endParaRPr lang="de-DE" sz="1500" dirty="0"/>
          </a:p>
          <a:p>
            <a:endParaRPr lang="de-DE" sz="1700" b="1" dirty="0" smtClean="0"/>
          </a:p>
          <a:p>
            <a:r>
              <a:rPr lang="de-DE" sz="1700" b="1" dirty="0" smtClean="0"/>
              <a:t>Wirtschaftskammern</a:t>
            </a:r>
            <a:r>
              <a:rPr lang="de-DE" sz="1700" dirty="0" smtClean="0"/>
              <a:t>, bspw. </a:t>
            </a:r>
          </a:p>
          <a:p>
            <a:pPr lvl="1">
              <a:spcBef>
                <a:spcPts val="300"/>
              </a:spcBef>
            </a:pPr>
            <a:r>
              <a:rPr lang="de-DE" sz="1500" dirty="0" smtClean="0"/>
              <a:t>Unterstützung </a:t>
            </a:r>
            <a:r>
              <a:rPr lang="de-DE" sz="1500" i="1" dirty="0" smtClean="0"/>
              <a:t>verkürzter </a:t>
            </a:r>
            <a:r>
              <a:rPr lang="de-DE" sz="1500" i="1" dirty="0"/>
              <a:t>Berufsausbildungsformate </a:t>
            </a:r>
            <a:r>
              <a:rPr lang="de-DE" sz="1500" dirty="0"/>
              <a:t>für spezielle </a:t>
            </a:r>
            <a:r>
              <a:rPr lang="de-DE" sz="1500" dirty="0" smtClean="0"/>
              <a:t>Zielgruppen</a:t>
            </a:r>
          </a:p>
          <a:p>
            <a:endParaRPr lang="de-DE" sz="1700" dirty="0"/>
          </a:p>
          <a:p>
            <a:r>
              <a:rPr lang="de-DE" sz="1700" b="1" dirty="0" smtClean="0"/>
              <a:t>Tarif-/Sozialpartner</a:t>
            </a:r>
            <a:r>
              <a:rPr lang="de-DE" sz="1700" dirty="0" smtClean="0"/>
              <a:t>, bspw. </a:t>
            </a:r>
          </a:p>
          <a:p>
            <a:pPr lvl="1">
              <a:spcBef>
                <a:spcPts val="300"/>
              </a:spcBef>
            </a:pPr>
            <a:r>
              <a:rPr lang="de-DE" sz="1500" dirty="0" smtClean="0"/>
              <a:t>Aufnahme </a:t>
            </a:r>
            <a:r>
              <a:rPr lang="de-DE" sz="1500" dirty="0"/>
              <a:t>der </a:t>
            </a:r>
            <a:r>
              <a:rPr lang="de-DE" sz="1500" dirty="0" smtClean="0"/>
              <a:t>Fortbildungs- und Übergangsperspektiven in </a:t>
            </a:r>
            <a:r>
              <a:rPr lang="de-DE" sz="1500" i="1" dirty="0" smtClean="0"/>
              <a:t>Qualifizierungstarifverträge </a:t>
            </a:r>
            <a:r>
              <a:rPr lang="de-DE" sz="1500" dirty="0" smtClean="0"/>
              <a:t>und in die </a:t>
            </a:r>
            <a:r>
              <a:rPr lang="de-DE" sz="1500" i="1" dirty="0" smtClean="0"/>
              <a:t>betriebliche Beratung</a:t>
            </a:r>
            <a:endParaRPr lang="de-DE" sz="1500" i="1" dirty="0"/>
          </a:p>
          <a:p>
            <a:endParaRPr lang="de-DE" dirty="0">
              <a:solidFill>
                <a:prstClr val="black"/>
              </a:solidFill>
            </a:endParaRPr>
          </a:p>
          <a:p>
            <a:endParaRPr lang="de-DE" b="1" dirty="0" smtClean="0"/>
          </a:p>
          <a:p>
            <a:endParaRPr lang="de-DE" b="1" dirty="0" smtClean="0"/>
          </a:p>
          <a:p>
            <a:endParaRPr lang="de-DE" b="1" dirty="0" smtClean="0"/>
          </a:p>
        </p:txBody>
      </p:sp>
      <p:sp>
        <p:nvSpPr>
          <p:cNvPr id="2" name="Titel 1"/>
          <p:cNvSpPr>
            <a:spLocks noGrp="1"/>
          </p:cNvSpPr>
          <p:nvPr>
            <p:ph type="title"/>
          </p:nvPr>
        </p:nvSpPr>
        <p:spPr/>
        <p:txBody>
          <a:bodyPr/>
          <a:lstStyle/>
          <a:p>
            <a:r>
              <a:rPr lang="de-DE" dirty="0" smtClean="0"/>
              <a:t>Arbeits- </a:t>
            </a:r>
            <a:r>
              <a:rPr lang="de-DE" dirty="0"/>
              <a:t>und </a:t>
            </a:r>
            <a:r>
              <a:rPr lang="de-DE" dirty="0" smtClean="0"/>
              <a:t>bildungspolitische Empfehlungen</a:t>
            </a:r>
            <a:endParaRPr lang="de-DE" dirty="0"/>
          </a:p>
        </p:txBody>
      </p:sp>
      <p:grpSp>
        <p:nvGrpSpPr>
          <p:cNvPr id="12" name="Gruppieren 11"/>
          <p:cNvGrpSpPr/>
          <p:nvPr/>
        </p:nvGrpSpPr>
        <p:grpSpPr>
          <a:xfrm>
            <a:off x="9677400" y="1152000"/>
            <a:ext cx="2190600" cy="4410600"/>
            <a:chOff x="9677400" y="1152000"/>
            <a:chExt cx="2190600" cy="4410600"/>
          </a:xfrm>
        </p:grpSpPr>
        <p:sp>
          <p:nvSpPr>
            <p:cNvPr id="4"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6"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5359" y="4022294"/>
              <a:ext cx="1126800" cy="1126800"/>
            </a:xfrm>
            <a:prstGeom prst="rect">
              <a:avLst/>
            </a:prstGeom>
          </p:spPr>
        </p:pic>
        <p:pic>
          <p:nvPicPr>
            <p:cNvPr id="7"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448" y="1366900"/>
              <a:ext cx="1126623" cy="1126623"/>
            </a:xfrm>
            <a:prstGeom prst="rect">
              <a:avLst/>
            </a:prstGeom>
          </p:spPr>
        </p:pic>
        <p:sp>
          <p:nvSpPr>
            <p:cNvPr id="8" name="Textfeld 7">
              <a:extLst>
                <a:ext uri="{FF2B5EF4-FFF2-40B4-BE49-F238E27FC236}">
                  <a16:creationId xmlns:a16="http://schemas.microsoft.com/office/drawing/2014/main" id="{1787CDA4-7AE5-4203-AD12-DA42E6CC97C0}"/>
                </a:ext>
              </a:extLst>
            </p:cNvPr>
            <p:cNvSpPr txBox="1"/>
            <p:nvPr/>
          </p:nvSpPr>
          <p:spPr>
            <a:xfrm>
              <a:off x="9815157"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9" name="Textfeld 8">
              <a:extLst>
                <a:ext uri="{FF2B5EF4-FFF2-40B4-BE49-F238E27FC236}">
                  <a16:creationId xmlns:a16="http://schemas.microsoft.com/office/drawing/2014/main" id="{2F74C16D-0D0D-47E0-ABAF-D1EEC4516F5D}"/>
                </a:ext>
              </a:extLst>
            </p:cNvPr>
            <p:cNvSpPr txBox="1"/>
            <p:nvPr/>
          </p:nvSpPr>
          <p:spPr>
            <a:xfrm>
              <a:off x="9802333"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grpSp>
          <p:nvGrpSpPr>
            <p:cNvPr id="3" name="Gruppieren 2"/>
            <p:cNvGrpSpPr/>
            <p:nvPr/>
          </p:nvGrpSpPr>
          <p:grpSpPr>
            <a:xfrm>
              <a:off x="10274198" y="3015656"/>
              <a:ext cx="1049122" cy="757292"/>
              <a:chOff x="10327757" y="3015656"/>
              <a:chExt cx="1049122" cy="757292"/>
            </a:xfrm>
          </p:grpSpPr>
          <p:sp>
            <p:nvSpPr>
              <p:cNvPr id="10" name="Pfeil: nach oben 9">
                <a:extLst>
                  <a:ext uri="{FF2B5EF4-FFF2-40B4-BE49-F238E27FC236}">
                    <a16:creationId xmlns:a16="http://schemas.microsoft.com/office/drawing/2014/main" id="{CFAD1E12-CB97-4CB6-8A8B-337778AA90A3}"/>
                  </a:ext>
                </a:extLst>
              </p:cNvPr>
              <p:cNvSpPr/>
              <p:nvPr/>
            </p:nvSpPr>
            <p:spPr>
              <a:xfrm>
                <a:off x="10327757" y="3015657"/>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Pfeil: nach oben 10">
                <a:extLst>
                  <a:ext uri="{FF2B5EF4-FFF2-40B4-BE49-F238E27FC236}">
                    <a16:creationId xmlns:a16="http://schemas.microsoft.com/office/drawing/2014/main" id="{6C25A387-4969-4EDF-953F-64B3CB7C102E}"/>
                  </a:ext>
                </a:extLst>
              </p:cNvPr>
              <p:cNvSpPr/>
              <p:nvPr/>
            </p:nvSpPr>
            <p:spPr>
              <a:xfrm rot="10800000">
                <a:off x="10852318" y="3015656"/>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3615592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p:cNvSpPr>
            <a:spLocks noGrp="1"/>
          </p:cNvSpPr>
          <p:nvPr>
            <p:ph type="body" sz="quarter" idx="13"/>
          </p:nvPr>
        </p:nvSpPr>
        <p:spPr>
          <a:xfrm>
            <a:off x="373038" y="1151999"/>
            <a:ext cx="8917558" cy="4546067"/>
          </a:xfrm>
        </p:spPr>
        <p:txBody>
          <a:bodyPr>
            <a:normAutofit fontScale="92500" lnSpcReduction="20000"/>
          </a:bodyPr>
          <a:lstStyle/>
          <a:p>
            <a:pPr marL="0" indent="0">
              <a:buNone/>
            </a:pPr>
            <a:r>
              <a:rPr lang="de-DE" sz="1700" dirty="0" smtClean="0"/>
              <a:t>Das Handlungskonzept enthält Empfehlungen für die</a:t>
            </a:r>
          </a:p>
          <a:p>
            <a:endParaRPr lang="de-DE" sz="1700" dirty="0" smtClean="0"/>
          </a:p>
          <a:p>
            <a:r>
              <a:rPr lang="de-DE" sz="1700" b="1" dirty="0" smtClean="0"/>
              <a:t>Bundesländer</a:t>
            </a:r>
            <a:r>
              <a:rPr lang="de-DE" sz="1700" dirty="0" smtClean="0"/>
              <a:t>, bspw. </a:t>
            </a:r>
          </a:p>
          <a:p>
            <a:pPr lvl="1">
              <a:spcBef>
                <a:spcPts val="300"/>
              </a:spcBef>
            </a:pPr>
            <a:r>
              <a:rPr lang="de-DE" sz="1500" i="1" dirty="0" smtClean="0">
                <a:solidFill>
                  <a:schemeClr val="bg1">
                    <a:lumMod val="75000"/>
                  </a:schemeClr>
                </a:solidFill>
              </a:rPr>
              <a:t>Einrichtung </a:t>
            </a:r>
            <a:r>
              <a:rPr lang="de-DE" sz="1500" i="1" dirty="0">
                <a:solidFill>
                  <a:schemeClr val="bg1">
                    <a:lumMod val="75000"/>
                  </a:schemeClr>
                </a:solidFill>
              </a:rPr>
              <a:t>von Pilotprojekten </a:t>
            </a:r>
            <a:r>
              <a:rPr lang="de-DE" sz="1500" dirty="0" smtClean="0">
                <a:solidFill>
                  <a:schemeClr val="bg1">
                    <a:lumMod val="75000"/>
                  </a:schemeClr>
                </a:solidFill>
              </a:rPr>
              <a:t>durch </a:t>
            </a:r>
            <a:r>
              <a:rPr lang="de-DE" sz="1500" dirty="0">
                <a:solidFill>
                  <a:schemeClr val="bg1">
                    <a:lumMod val="75000"/>
                  </a:schemeClr>
                </a:solidFill>
              </a:rPr>
              <a:t>die Länder </a:t>
            </a:r>
            <a:r>
              <a:rPr lang="de-DE" sz="1500" dirty="0" smtClean="0">
                <a:solidFill>
                  <a:schemeClr val="bg1">
                    <a:lumMod val="75000"/>
                  </a:schemeClr>
                </a:solidFill>
              </a:rPr>
              <a:t>zur Weiterentwicklung wechselseitiger Übergänge auf der Grundlage von Fach-/Hochschulkooperationen und Netzwerken</a:t>
            </a:r>
          </a:p>
          <a:p>
            <a:pPr lvl="1">
              <a:spcBef>
                <a:spcPts val="300"/>
              </a:spcBef>
            </a:pPr>
            <a:r>
              <a:rPr lang="de-DE" sz="1500" dirty="0" smtClean="0"/>
              <a:t>Anschlussfähigkeit der vergebenen Qualifikation an das </a:t>
            </a:r>
            <a:r>
              <a:rPr lang="de-DE" sz="1500" i="1" dirty="0" smtClean="0"/>
              <a:t>Masterniveau </a:t>
            </a:r>
            <a:r>
              <a:rPr lang="de-DE" sz="1500" dirty="0" smtClean="0"/>
              <a:t>sichern</a:t>
            </a:r>
          </a:p>
          <a:p>
            <a:pPr lvl="1">
              <a:spcBef>
                <a:spcPts val="300"/>
              </a:spcBef>
            </a:pPr>
            <a:r>
              <a:rPr lang="de-DE" sz="1500" dirty="0" smtClean="0"/>
              <a:t>…</a:t>
            </a:r>
            <a:endParaRPr lang="de-DE" sz="1500" dirty="0"/>
          </a:p>
          <a:p>
            <a:endParaRPr lang="de-DE" sz="1700" b="1" dirty="0" smtClean="0"/>
          </a:p>
          <a:p>
            <a:r>
              <a:rPr lang="de-DE" sz="1700" b="1" dirty="0" smtClean="0">
                <a:solidFill>
                  <a:schemeClr val="bg1">
                    <a:lumMod val="75000"/>
                  </a:schemeClr>
                </a:solidFill>
              </a:rPr>
              <a:t>KMK</a:t>
            </a:r>
            <a:r>
              <a:rPr lang="de-DE" sz="1700" dirty="0" smtClean="0">
                <a:solidFill>
                  <a:schemeClr val="bg1">
                    <a:lumMod val="75000"/>
                  </a:schemeClr>
                </a:solidFill>
              </a:rPr>
              <a:t>, bspw. </a:t>
            </a:r>
          </a:p>
          <a:p>
            <a:pPr lvl="1">
              <a:spcBef>
                <a:spcPts val="300"/>
              </a:spcBef>
            </a:pPr>
            <a:r>
              <a:rPr lang="de-DE" sz="1500" dirty="0" smtClean="0">
                <a:solidFill>
                  <a:schemeClr val="bg1">
                    <a:lumMod val="75000"/>
                  </a:schemeClr>
                </a:solidFill>
              </a:rPr>
              <a:t>Weiterentwicklung der </a:t>
            </a:r>
            <a:r>
              <a:rPr lang="de-DE" sz="1500" i="1" dirty="0" smtClean="0">
                <a:solidFill>
                  <a:schemeClr val="bg1">
                    <a:lumMod val="75000"/>
                  </a:schemeClr>
                </a:solidFill>
              </a:rPr>
              <a:t>Rahmenvereinbarung Fachschule</a:t>
            </a:r>
          </a:p>
          <a:p>
            <a:endParaRPr lang="de-DE" sz="1700" b="1" dirty="0">
              <a:solidFill>
                <a:schemeClr val="bg1">
                  <a:lumMod val="75000"/>
                </a:schemeClr>
              </a:solidFill>
            </a:endParaRPr>
          </a:p>
          <a:p>
            <a:r>
              <a:rPr lang="de-DE" sz="1700" b="1" dirty="0" smtClean="0">
                <a:solidFill>
                  <a:schemeClr val="bg1">
                    <a:lumMod val="75000"/>
                  </a:schemeClr>
                </a:solidFill>
              </a:rPr>
              <a:t>Bildungsministerien des Bundes und der Länder</a:t>
            </a:r>
            <a:r>
              <a:rPr lang="de-DE" sz="1700" dirty="0" smtClean="0">
                <a:solidFill>
                  <a:schemeClr val="bg1">
                    <a:lumMod val="75000"/>
                  </a:schemeClr>
                </a:solidFill>
              </a:rPr>
              <a:t>, bspw. </a:t>
            </a:r>
          </a:p>
          <a:p>
            <a:pPr lvl="1">
              <a:spcBef>
                <a:spcPts val="300"/>
              </a:spcBef>
            </a:pPr>
            <a:r>
              <a:rPr lang="de-DE" sz="1500" i="1" dirty="0" smtClean="0">
                <a:solidFill>
                  <a:schemeClr val="bg1">
                    <a:lumMod val="75000"/>
                  </a:schemeClr>
                </a:solidFill>
              </a:rPr>
              <a:t>curriculare Untersetzung heterogener </a:t>
            </a:r>
            <a:r>
              <a:rPr lang="de-DE" sz="1500" i="1" dirty="0">
                <a:solidFill>
                  <a:schemeClr val="bg1">
                    <a:lumMod val="75000"/>
                  </a:schemeClr>
                </a:solidFill>
              </a:rPr>
              <a:t>Zugänge </a:t>
            </a:r>
            <a:r>
              <a:rPr lang="de-DE" sz="1500" dirty="0" smtClean="0">
                <a:solidFill>
                  <a:schemeClr val="bg1">
                    <a:lumMod val="75000"/>
                  </a:schemeClr>
                </a:solidFill>
              </a:rPr>
              <a:t>(bspw. Lehrpläne </a:t>
            </a:r>
            <a:r>
              <a:rPr lang="de-DE" sz="1500" dirty="0">
                <a:solidFill>
                  <a:schemeClr val="bg1">
                    <a:lumMod val="75000"/>
                  </a:schemeClr>
                </a:solidFill>
              </a:rPr>
              <a:t>nach Differenzierungs- und </a:t>
            </a:r>
            <a:r>
              <a:rPr lang="de-DE" sz="1500" dirty="0" smtClean="0">
                <a:solidFill>
                  <a:schemeClr val="bg1">
                    <a:lumMod val="75000"/>
                  </a:schemeClr>
                </a:solidFill>
              </a:rPr>
              <a:t>Qualifizierungsstufe strukturieren) </a:t>
            </a:r>
          </a:p>
          <a:p>
            <a:pPr lvl="1">
              <a:spcBef>
                <a:spcPts val="300"/>
              </a:spcBef>
            </a:pPr>
            <a:r>
              <a:rPr lang="de-DE" sz="1500" dirty="0" smtClean="0">
                <a:solidFill>
                  <a:schemeClr val="bg1">
                    <a:lumMod val="75000"/>
                  </a:schemeClr>
                </a:solidFill>
              </a:rPr>
              <a:t>Sicherung </a:t>
            </a:r>
            <a:r>
              <a:rPr lang="de-DE" sz="1500" i="1" dirty="0" smtClean="0">
                <a:solidFill>
                  <a:schemeClr val="bg1">
                    <a:lumMod val="75000"/>
                  </a:schemeClr>
                </a:solidFill>
              </a:rPr>
              <a:t>heterogener Zugangswege </a:t>
            </a:r>
            <a:r>
              <a:rPr lang="de-DE" sz="1500" dirty="0" smtClean="0">
                <a:solidFill>
                  <a:schemeClr val="bg1">
                    <a:lumMod val="75000"/>
                  </a:schemeClr>
                </a:solidFill>
              </a:rPr>
              <a:t>und Bildungsverläufe)</a:t>
            </a:r>
            <a:endParaRPr lang="de-DE" sz="1500" dirty="0">
              <a:solidFill>
                <a:schemeClr val="bg1">
                  <a:lumMod val="75000"/>
                </a:schemeClr>
              </a:solidFill>
            </a:endParaRPr>
          </a:p>
          <a:p>
            <a:endParaRPr lang="de-DE" sz="1700" b="1" dirty="0" smtClean="0">
              <a:solidFill>
                <a:schemeClr val="bg1">
                  <a:lumMod val="75000"/>
                </a:schemeClr>
              </a:solidFill>
            </a:endParaRPr>
          </a:p>
          <a:p>
            <a:r>
              <a:rPr lang="de-DE" sz="1700" b="1" dirty="0" smtClean="0">
                <a:solidFill>
                  <a:schemeClr val="bg1">
                    <a:lumMod val="75000"/>
                  </a:schemeClr>
                </a:solidFill>
              </a:rPr>
              <a:t>Wirtschaftskammern</a:t>
            </a:r>
            <a:r>
              <a:rPr lang="de-DE" sz="1700" dirty="0" smtClean="0">
                <a:solidFill>
                  <a:schemeClr val="bg1">
                    <a:lumMod val="75000"/>
                  </a:schemeClr>
                </a:solidFill>
              </a:rPr>
              <a:t>, bspw. </a:t>
            </a:r>
          </a:p>
          <a:p>
            <a:pPr lvl="1">
              <a:spcBef>
                <a:spcPts val="300"/>
              </a:spcBef>
            </a:pPr>
            <a:r>
              <a:rPr lang="de-DE" sz="1500" dirty="0" smtClean="0">
                <a:solidFill>
                  <a:schemeClr val="bg1">
                    <a:lumMod val="75000"/>
                  </a:schemeClr>
                </a:solidFill>
              </a:rPr>
              <a:t>Unterstützung </a:t>
            </a:r>
            <a:r>
              <a:rPr lang="de-DE" sz="1500" i="1" dirty="0" smtClean="0">
                <a:solidFill>
                  <a:schemeClr val="bg1">
                    <a:lumMod val="75000"/>
                  </a:schemeClr>
                </a:solidFill>
              </a:rPr>
              <a:t>verkürzter </a:t>
            </a:r>
            <a:r>
              <a:rPr lang="de-DE" sz="1500" i="1" dirty="0">
                <a:solidFill>
                  <a:schemeClr val="bg1">
                    <a:lumMod val="75000"/>
                  </a:schemeClr>
                </a:solidFill>
              </a:rPr>
              <a:t>Berufsausbildungsformate </a:t>
            </a:r>
            <a:r>
              <a:rPr lang="de-DE" sz="1500" dirty="0">
                <a:solidFill>
                  <a:schemeClr val="bg1">
                    <a:lumMod val="75000"/>
                  </a:schemeClr>
                </a:solidFill>
              </a:rPr>
              <a:t>für spezielle </a:t>
            </a:r>
            <a:r>
              <a:rPr lang="de-DE" sz="1500" dirty="0" smtClean="0">
                <a:solidFill>
                  <a:schemeClr val="bg1">
                    <a:lumMod val="75000"/>
                  </a:schemeClr>
                </a:solidFill>
              </a:rPr>
              <a:t>Zielgruppen</a:t>
            </a:r>
          </a:p>
          <a:p>
            <a:endParaRPr lang="de-DE" sz="1700" dirty="0">
              <a:solidFill>
                <a:schemeClr val="bg1">
                  <a:lumMod val="75000"/>
                </a:schemeClr>
              </a:solidFill>
            </a:endParaRPr>
          </a:p>
          <a:p>
            <a:r>
              <a:rPr lang="de-DE" sz="1700" b="1" dirty="0" smtClean="0">
                <a:solidFill>
                  <a:schemeClr val="bg1">
                    <a:lumMod val="75000"/>
                  </a:schemeClr>
                </a:solidFill>
              </a:rPr>
              <a:t>Tarif-/Sozialpartner</a:t>
            </a:r>
            <a:r>
              <a:rPr lang="de-DE" sz="1700" dirty="0" smtClean="0">
                <a:solidFill>
                  <a:schemeClr val="bg1">
                    <a:lumMod val="75000"/>
                  </a:schemeClr>
                </a:solidFill>
              </a:rPr>
              <a:t>, bspw. </a:t>
            </a:r>
          </a:p>
          <a:p>
            <a:pPr lvl="1">
              <a:spcBef>
                <a:spcPts val="300"/>
              </a:spcBef>
            </a:pPr>
            <a:r>
              <a:rPr lang="de-DE" sz="1500" dirty="0" smtClean="0">
                <a:solidFill>
                  <a:schemeClr val="bg1">
                    <a:lumMod val="75000"/>
                  </a:schemeClr>
                </a:solidFill>
              </a:rPr>
              <a:t>Aufnahme </a:t>
            </a:r>
            <a:r>
              <a:rPr lang="de-DE" sz="1500" dirty="0">
                <a:solidFill>
                  <a:schemeClr val="bg1">
                    <a:lumMod val="75000"/>
                  </a:schemeClr>
                </a:solidFill>
              </a:rPr>
              <a:t>der </a:t>
            </a:r>
            <a:r>
              <a:rPr lang="de-DE" sz="1500" dirty="0" smtClean="0">
                <a:solidFill>
                  <a:schemeClr val="bg1">
                    <a:lumMod val="75000"/>
                  </a:schemeClr>
                </a:solidFill>
              </a:rPr>
              <a:t>Fortbildungs- und Übergangsperspektiven in </a:t>
            </a:r>
            <a:r>
              <a:rPr lang="de-DE" sz="1500" i="1" dirty="0" smtClean="0">
                <a:solidFill>
                  <a:schemeClr val="bg1">
                    <a:lumMod val="75000"/>
                  </a:schemeClr>
                </a:solidFill>
              </a:rPr>
              <a:t>Qualifizierungstarifverträge </a:t>
            </a:r>
            <a:r>
              <a:rPr lang="de-DE" sz="1500" dirty="0" smtClean="0">
                <a:solidFill>
                  <a:schemeClr val="bg1">
                    <a:lumMod val="75000"/>
                  </a:schemeClr>
                </a:solidFill>
              </a:rPr>
              <a:t>und in die </a:t>
            </a:r>
            <a:r>
              <a:rPr lang="de-DE" sz="1500" i="1" dirty="0" smtClean="0">
                <a:solidFill>
                  <a:schemeClr val="bg1">
                    <a:lumMod val="75000"/>
                  </a:schemeClr>
                </a:solidFill>
              </a:rPr>
              <a:t>betriebliche Beratung</a:t>
            </a:r>
            <a:endParaRPr lang="de-DE" sz="1500" i="1" dirty="0">
              <a:solidFill>
                <a:schemeClr val="bg1">
                  <a:lumMod val="75000"/>
                </a:schemeClr>
              </a:solidFill>
            </a:endParaRPr>
          </a:p>
          <a:p>
            <a:endParaRPr lang="de-DE" dirty="0">
              <a:solidFill>
                <a:prstClr val="black"/>
              </a:solidFill>
            </a:endParaRPr>
          </a:p>
          <a:p>
            <a:endParaRPr lang="de-DE" b="1" dirty="0" smtClean="0"/>
          </a:p>
          <a:p>
            <a:endParaRPr lang="de-DE" b="1" dirty="0" smtClean="0"/>
          </a:p>
          <a:p>
            <a:endParaRPr lang="de-DE" b="1" dirty="0" smtClean="0"/>
          </a:p>
        </p:txBody>
      </p:sp>
      <p:sp>
        <p:nvSpPr>
          <p:cNvPr id="2" name="Titel 1"/>
          <p:cNvSpPr>
            <a:spLocks noGrp="1"/>
          </p:cNvSpPr>
          <p:nvPr>
            <p:ph type="title"/>
          </p:nvPr>
        </p:nvSpPr>
        <p:spPr/>
        <p:txBody>
          <a:bodyPr/>
          <a:lstStyle/>
          <a:p>
            <a:r>
              <a:rPr lang="de-DE" dirty="0" smtClean="0"/>
              <a:t>Arbeits- </a:t>
            </a:r>
            <a:r>
              <a:rPr lang="de-DE" dirty="0"/>
              <a:t>und </a:t>
            </a:r>
            <a:r>
              <a:rPr lang="de-DE" dirty="0" smtClean="0"/>
              <a:t>bildungspolitische Empfehlungen</a:t>
            </a:r>
            <a:endParaRPr lang="de-DE" dirty="0"/>
          </a:p>
        </p:txBody>
      </p:sp>
      <p:grpSp>
        <p:nvGrpSpPr>
          <p:cNvPr id="12" name="Gruppieren 11"/>
          <p:cNvGrpSpPr/>
          <p:nvPr/>
        </p:nvGrpSpPr>
        <p:grpSpPr>
          <a:xfrm>
            <a:off x="9677400" y="1152000"/>
            <a:ext cx="2190600" cy="4410600"/>
            <a:chOff x="9677400" y="1152000"/>
            <a:chExt cx="2190600" cy="4410600"/>
          </a:xfrm>
        </p:grpSpPr>
        <p:sp>
          <p:nvSpPr>
            <p:cNvPr id="4"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6"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5359" y="4022294"/>
              <a:ext cx="1126800" cy="1126800"/>
            </a:xfrm>
            <a:prstGeom prst="rect">
              <a:avLst/>
            </a:prstGeom>
          </p:spPr>
        </p:pic>
        <p:pic>
          <p:nvPicPr>
            <p:cNvPr id="7"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448" y="1366900"/>
              <a:ext cx="1126623" cy="1126623"/>
            </a:xfrm>
            <a:prstGeom prst="rect">
              <a:avLst/>
            </a:prstGeom>
          </p:spPr>
        </p:pic>
        <p:sp>
          <p:nvSpPr>
            <p:cNvPr id="8" name="Textfeld 7">
              <a:extLst>
                <a:ext uri="{FF2B5EF4-FFF2-40B4-BE49-F238E27FC236}">
                  <a16:creationId xmlns:a16="http://schemas.microsoft.com/office/drawing/2014/main" id="{1787CDA4-7AE5-4203-AD12-DA42E6CC97C0}"/>
                </a:ext>
              </a:extLst>
            </p:cNvPr>
            <p:cNvSpPr txBox="1"/>
            <p:nvPr/>
          </p:nvSpPr>
          <p:spPr>
            <a:xfrm>
              <a:off x="9815157"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9" name="Textfeld 8">
              <a:extLst>
                <a:ext uri="{FF2B5EF4-FFF2-40B4-BE49-F238E27FC236}">
                  <a16:creationId xmlns:a16="http://schemas.microsoft.com/office/drawing/2014/main" id="{2F74C16D-0D0D-47E0-ABAF-D1EEC4516F5D}"/>
                </a:ext>
              </a:extLst>
            </p:cNvPr>
            <p:cNvSpPr txBox="1"/>
            <p:nvPr/>
          </p:nvSpPr>
          <p:spPr>
            <a:xfrm>
              <a:off x="9802333"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grpSp>
          <p:nvGrpSpPr>
            <p:cNvPr id="3" name="Gruppieren 2"/>
            <p:cNvGrpSpPr/>
            <p:nvPr/>
          </p:nvGrpSpPr>
          <p:grpSpPr>
            <a:xfrm>
              <a:off x="10274198" y="3015656"/>
              <a:ext cx="1049122" cy="757292"/>
              <a:chOff x="10327757" y="3015656"/>
              <a:chExt cx="1049122" cy="757292"/>
            </a:xfrm>
          </p:grpSpPr>
          <p:sp>
            <p:nvSpPr>
              <p:cNvPr id="10" name="Pfeil: nach oben 9">
                <a:extLst>
                  <a:ext uri="{FF2B5EF4-FFF2-40B4-BE49-F238E27FC236}">
                    <a16:creationId xmlns:a16="http://schemas.microsoft.com/office/drawing/2014/main" id="{CFAD1E12-CB97-4CB6-8A8B-337778AA90A3}"/>
                  </a:ext>
                </a:extLst>
              </p:cNvPr>
              <p:cNvSpPr/>
              <p:nvPr/>
            </p:nvSpPr>
            <p:spPr>
              <a:xfrm>
                <a:off x="10327757" y="3015657"/>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Pfeil: nach oben 10">
                <a:extLst>
                  <a:ext uri="{FF2B5EF4-FFF2-40B4-BE49-F238E27FC236}">
                    <a16:creationId xmlns:a16="http://schemas.microsoft.com/office/drawing/2014/main" id="{6C25A387-4969-4EDF-953F-64B3CB7C102E}"/>
                  </a:ext>
                </a:extLst>
              </p:cNvPr>
              <p:cNvSpPr/>
              <p:nvPr/>
            </p:nvSpPr>
            <p:spPr>
              <a:xfrm rot="10800000">
                <a:off x="10852318" y="3015656"/>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1717056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a:xfrm>
            <a:off x="373038" y="1152000"/>
            <a:ext cx="9021829" cy="3726000"/>
          </a:xfrm>
        </p:spPr>
        <p:txBody>
          <a:bodyPr/>
          <a:lstStyle/>
          <a:p>
            <a:pPr marL="0" indent="0">
              <a:buNone/>
            </a:pPr>
            <a:r>
              <a:rPr lang="de-DE" sz="1600" b="1" dirty="0" smtClean="0"/>
              <a:t>HBS-Reihe: </a:t>
            </a:r>
            <a:r>
              <a:rPr lang="de-DE" sz="1600" b="1" dirty="0"/>
              <a:t>Working Paper Forschungsförderung </a:t>
            </a:r>
          </a:p>
          <a:p>
            <a:pPr>
              <a:spcBef>
                <a:spcPts val="200"/>
              </a:spcBef>
              <a:spcAft>
                <a:spcPts val="200"/>
              </a:spcAft>
            </a:pPr>
            <a:r>
              <a:rPr lang="de-DE" sz="1400" dirty="0" smtClean="0"/>
              <a:t>Reziproke </a:t>
            </a:r>
            <a:r>
              <a:rPr lang="de-DE" sz="1400" dirty="0"/>
              <a:t>Durchlässigkeit zwischen Bildungsgängen auf DQR-Niveau </a:t>
            </a:r>
            <a:r>
              <a:rPr lang="de-DE" sz="1400" dirty="0" smtClean="0"/>
              <a:t>6 – Entwicklungsstand</a:t>
            </a:r>
            <a:r>
              <a:rPr lang="de-DE" sz="1400" dirty="0"/>
              <a:t>, Erfahrungen und Einschätzungen der Fachschulen </a:t>
            </a:r>
            <a:r>
              <a:rPr lang="de-DE" sz="1400" dirty="0" smtClean="0"/>
              <a:t>für </a:t>
            </a:r>
            <a:r>
              <a:rPr lang="de-DE" sz="1400" dirty="0"/>
              <a:t>Technik in </a:t>
            </a:r>
            <a:r>
              <a:rPr lang="de-DE" sz="1400" dirty="0" smtClean="0"/>
              <a:t>Deutschland </a:t>
            </a:r>
            <a:r>
              <a:rPr lang="de-DE" sz="1400" dirty="0" smtClean="0">
                <a:hlinkClick r:id="rId3"/>
              </a:rPr>
              <a:t>(WP 251)</a:t>
            </a:r>
            <a:endParaRPr lang="de-DE" sz="1400" dirty="0"/>
          </a:p>
          <a:p>
            <a:pPr>
              <a:spcBef>
                <a:spcPts val="200"/>
              </a:spcBef>
              <a:spcAft>
                <a:spcPts val="200"/>
              </a:spcAft>
            </a:pPr>
            <a:r>
              <a:rPr lang="de-DE" sz="1400" dirty="0" smtClean="0"/>
              <a:t>Gestaltung </a:t>
            </a:r>
            <a:r>
              <a:rPr lang="de-DE" sz="1400" dirty="0"/>
              <a:t>reziproker Übergänge zwischen Fachschul- und </a:t>
            </a:r>
            <a:r>
              <a:rPr lang="de-DE" sz="1400" dirty="0" smtClean="0"/>
              <a:t>Hochschulsystem </a:t>
            </a:r>
            <a:r>
              <a:rPr lang="de-DE" sz="1400" dirty="0"/>
              <a:t>– </a:t>
            </a:r>
            <a:r>
              <a:rPr lang="de-DE" sz="1400" dirty="0" smtClean="0"/>
              <a:t>Fallstudien </a:t>
            </a:r>
            <a:r>
              <a:rPr lang="de-DE" sz="1400" dirty="0" smtClean="0">
                <a:hlinkClick r:id="rId4"/>
              </a:rPr>
              <a:t>(WP 270)</a:t>
            </a:r>
            <a:endParaRPr lang="de-DE" sz="1400" dirty="0"/>
          </a:p>
          <a:p>
            <a:pPr>
              <a:spcBef>
                <a:spcPts val="200"/>
              </a:spcBef>
              <a:spcAft>
                <a:spcPts val="200"/>
              </a:spcAft>
            </a:pPr>
            <a:r>
              <a:rPr lang="de-DE" sz="1400" dirty="0" smtClean="0"/>
              <a:t>Durchlässigkeit </a:t>
            </a:r>
            <a:r>
              <a:rPr lang="de-DE" sz="1400" dirty="0"/>
              <a:t>aus der Perspektive von </a:t>
            </a:r>
            <a:r>
              <a:rPr lang="de-DE" sz="1400" dirty="0" smtClean="0"/>
              <a:t>Studienwechselnden </a:t>
            </a:r>
            <a:r>
              <a:rPr lang="de-DE" sz="1400" dirty="0"/>
              <a:t>–</a:t>
            </a:r>
            <a:r>
              <a:rPr lang="de-DE" sz="1400" dirty="0" smtClean="0"/>
              <a:t> </a:t>
            </a:r>
            <a:r>
              <a:rPr lang="de-DE" sz="1400" dirty="0"/>
              <a:t>Berufsbiografische </a:t>
            </a:r>
            <a:r>
              <a:rPr lang="de-DE" sz="1400" dirty="0" smtClean="0"/>
              <a:t>Interviews </a:t>
            </a:r>
            <a:r>
              <a:rPr lang="de-DE" sz="1400" dirty="0" smtClean="0">
                <a:hlinkClick r:id="rId5"/>
              </a:rPr>
              <a:t>(WP 285)</a:t>
            </a:r>
            <a:endParaRPr lang="de-DE" sz="1400" dirty="0"/>
          </a:p>
          <a:p>
            <a:pPr>
              <a:spcBef>
                <a:spcPts val="200"/>
              </a:spcBef>
              <a:spcAft>
                <a:spcPts val="200"/>
              </a:spcAft>
            </a:pPr>
            <a:r>
              <a:rPr lang="de-DE" sz="1400" dirty="0" smtClean="0"/>
              <a:t>Handlungskonzept </a:t>
            </a:r>
            <a:r>
              <a:rPr lang="de-DE" sz="1400" dirty="0"/>
              <a:t>„Reziproke Durchlässigkeit“ auf </a:t>
            </a:r>
            <a:r>
              <a:rPr lang="de-DE" sz="1400" dirty="0" smtClean="0"/>
              <a:t>DQR-Niveau 6</a:t>
            </a:r>
            <a:r>
              <a:rPr lang="de-DE" sz="1400" dirty="0"/>
              <a:t> –</a:t>
            </a:r>
            <a:r>
              <a:rPr lang="de-DE" sz="1400" dirty="0" smtClean="0"/>
              <a:t> </a:t>
            </a:r>
            <a:r>
              <a:rPr lang="de-DE" sz="1400" dirty="0"/>
              <a:t>Übergänge zwischen dem Fachschul- und </a:t>
            </a:r>
            <a:r>
              <a:rPr lang="de-DE" sz="1400" dirty="0" smtClean="0"/>
              <a:t>Hochschulsystem </a:t>
            </a:r>
            <a:r>
              <a:rPr lang="de-DE" sz="1400" dirty="0" smtClean="0">
                <a:hlinkClick r:id="rId6"/>
              </a:rPr>
              <a:t>(WP 302)</a:t>
            </a:r>
            <a:endParaRPr lang="de-DE" sz="1400" dirty="0" smtClean="0"/>
          </a:p>
          <a:p>
            <a:endParaRPr lang="de-DE" sz="1400" dirty="0"/>
          </a:p>
          <a:p>
            <a:pPr marL="0" indent="0">
              <a:buNone/>
            </a:pPr>
            <a:r>
              <a:rPr lang="de-DE" sz="1600" b="1" dirty="0"/>
              <a:t>Reziproke Durchlässigkeit zwischen </a:t>
            </a:r>
            <a:r>
              <a:rPr lang="de-DE" sz="1600" b="1" dirty="0" smtClean="0"/>
              <a:t>beruflicher </a:t>
            </a:r>
            <a:r>
              <a:rPr lang="de-DE" sz="1600" b="1" dirty="0"/>
              <a:t>und akademischer </a:t>
            </a:r>
            <a:r>
              <a:rPr lang="de-DE" sz="1600" b="1" dirty="0" smtClean="0"/>
              <a:t>Bildung – Neue Anforderungen an das Fachschul- und Hochschulsystem</a:t>
            </a:r>
            <a:endParaRPr lang="de-DE" sz="1600" b="1" dirty="0"/>
          </a:p>
          <a:p>
            <a:pPr>
              <a:spcBef>
                <a:spcPts val="200"/>
              </a:spcBef>
              <a:spcAft>
                <a:spcPts val="200"/>
              </a:spcAft>
            </a:pPr>
            <a:r>
              <a:rPr lang="de-DE" sz="1400" dirty="0"/>
              <a:t>WBV-Buchreihe „Berufsbildung, Arbeit und Innovation</a:t>
            </a:r>
            <a:r>
              <a:rPr lang="de-DE" sz="1400" dirty="0" smtClean="0"/>
              <a:t>“, Nr. 78 (erscheint Okt. 2023, Print und Open Access)</a:t>
            </a:r>
            <a:endParaRPr lang="de-DE" sz="1400" dirty="0"/>
          </a:p>
          <a:p>
            <a:pPr marL="0" indent="0">
              <a:buNone/>
            </a:pPr>
            <a:endParaRPr lang="de-DE" sz="1400" dirty="0" smtClean="0"/>
          </a:p>
          <a:p>
            <a:pPr marL="0" indent="0">
              <a:buNone/>
            </a:pPr>
            <a:r>
              <a:rPr lang="de-DE" sz="1600" b="1" dirty="0"/>
              <a:t>Fachschule für Technik vor neuen </a:t>
            </a:r>
            <a:r>
              <a:rPr lang="de-DE" sz="1600" b="1" dirty="0" smtClean="0"/>
              <a:t>Herausforderungen</a:t>
            </a:r>
          </a:p>
          <a:p>
            <a:pPr>
              <a:spcBef>
                <a:spcPts val="200"/>
              </a:spcBef>
              <a:spcAft>
                <a:spcPts val="200"/>
              </a:spcAft>
            </a:pPr>
            <a:r>
              <a:rPr lang="de-DE" sz="1400" dirty="0" smtClean="0"/>
              <a:t>Heftschwerpunkt der Zeitschrift „lernen </a:t>
            </a:r>
            <a:r>
              <a:rPr lang="de-DE" sz="1400" dirty="0"/>
              <a:t>und </a:t>
            </a:r>
            <a:r>
              <a:rPr lang="de-DE" sz="1400" dirty="0" smtClean="0"/>
              <a:t>lehren“, Nr. 152 (erscheint </a:t>
            </a:r>
            <a:r>
              <a:rPr lang="de-DE" sz="1400" dirty="0"/>
              <a:t>IV. Quartal 2023</a:t>
            </a:r>
            <a:r>
              <a:rPr lang="de-DE" sz="1400" dirty="0" smtClean="0"/>
              <a:t>)</a:t>
            </a:r>
            <a:endParaRPr lang="de-DE" sz="1400" dirty="0"/>
          </a:p>
          <a:p>
            <a:pPr marL="0" indent="0">
              <a:buNone/>
            </a:pPr>
            <a:endParaRPr lang="de-DE" sz="1400" dirty="0"/>
          </a:p>
        </p:txBody>
      </p:sp>
      <p:sp>
        <p:nvSpPr>
          <p:cNvPr id="3" name="Titel 2"/>
          <p:cNvSpPr>
            <a:spLocks noGrp="1"/>
          </p:cNvSpPr>
          <p:nvPr>
            <p:ph type="title"/>
          </p:nvPr>
        </p:nvSpPr>
        <p:spPr/>
        <p:txBody>
          <a:bodyPr/>
          <a:lstStyle/>
          <a:p>
            <a:r>
              <a:rPr lang="de-DE" dirty="0" smtClean="0"/>
              <a:t>Zur weiteren Information über die DuBA-Studien</a:t>
            </a:r>
            <a:endParaRPr lang="de-DE" dirty="0"/>
          </a:p>
        </p:txBody>
      </p:sp>
      <p:pic>
        <p:nvPicPr>
          <p:cNvPr id="17" name="Grafik 16"/>
          <p:cNvPicPr>
            <a:picLocks noChangeAspect="1"/>
          </p:cNvPicPr>
          <p:nvPr/>
        </p:nvPicPr>
        <p:blipFill>
          <a:blip r:embed="rId7"/>
          <a:stretch/>
        </p:blipFill>
        <p:spPr>
          <a:xfrm>
            <a:off x="10008301" y="1447310"/>
            <a:ext cx="1540590" cy="573843"/>
          </a:xfrm>
          <a:prstGeom prst="rect">
            <a:avLst/>
          </a:prstGeom>
          <a:ln w="0">
            <a:noFill/>
          </a:ln>
        </p:spPr>
      </p:pic>
      <p:pic>
        <p:nvPicPr>
          <p:cNvPr id="20" name="Grafik 19"/>
          <p:cNvPicPr>
            <a:picLocks noChangeAspect="1"/>
          </p:cNvPicPr>
          <p:nvPr/>
        </p:nvPicPr>
        <p:blipFill>
          <a:blip r:embed="rId7"/>
          <a:stretch/>
        </p:blipFill>
        <p:spPr>
          <a:xfrm>
            <a:off x="796569" y="6163947"/>
            <a:ext cx="1540590" cy="573843"/>
          </a:xfrm>
          <a:prstGeom prst="rect">
            <a:avLst/>
          </a:prstGeom>
          <a:ln w="0">
            <a:noFill/>
          </a:ln>
        </p:spPr>
      </p:pic>
      <p:pic>
        <p:nvPicPr>
          <p:cNvPr id="2" name="Grafik 1"/>
          <p:cNvPicPr>
            <a:picLocks noChangeAspect="1"/>
          </p:cNvPicPr>
          <p:nvPr/>
        </p:nvPicPr>
        <p:blipFill>
          <a:blip r:embed="rId8"/>
          <a:stretch>
            <a:fillRect/>
          </a:stretch>
        </p:blipFill>
        <p:spPr>
          <a:xfrm>
            <a:off x="9747247" y="3167399"/>
            <a:ext cx="2062697" cy="295467"/>
          </a:xfrm>
          <a:prstGeom prst="rect">
            <a:avLst/>
          </a:prstGeom>
        </p:spPr>
      </p:pic>
      <p:pic>
        <p:nvPicPr>
          <p:cNvPr id="4" name="Grafik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8521" y="4088776"/>
            <a:ext cx="1200150" cy="561975"/>
          </a:xfrm>
          <a:prstGeom prst="rect">
            <a:avLst/>
          </a:prstGeom>
        </p:spPr>
      </p:pic>
    </p:spTree>
    <p:extLst>
      <p:ext uri="{BB962C8B-B14F-4D97-AF65-F5344CB8AC3E}">
        <p14:creationId xmlns:p14="http://schemas.microsoft.com/office/powerpoint/2010/main" val="1859907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a:xfrm>
            <a:off x="1786972" y="2692400"/>
            <a:ext cx="8635495" cy="2261800"/>
          </a:xfrm>
        </p:spPr>
        <p:txBody>
          <a:bodyPr/>
          <a:lstStyle/>
          <a:p>
            <a:pPr marL="0" indent="0" algn="ctr">
              <a:buNone/>
            </a:pPr>
            <a:r>
              <a:rPr lang="de-DE" sz="2400" b="1" dirty="0" smtClean="0">
                <a:solidFill>
                  <a:srgbClr val="002060"/>
                </a:solidFill>
              </a:rPr>
              <a:t>Herzlichen Dank</a:t>
            </a:r>
          </a:p>
          <a:p>
            <a:pPr marL="0" indent="0" algn="ctr">
              <a:spcBef>
                <a:spcPts val="600"/>
              </a:spcBef>
              <a:buNone/>
            </a:pPr>
            <a:r>
              <a:rPr lang="de-DE" sz="2400" b="1" dirty="0" smtClean="0">
                <a:solidFill>
                  <a:srgbClr val="002060"/>
                </a:solidFill>
              </a:rPr>
              <a:t>für Ihre Aufmerksamkeit!</a:t>
            </a:r>
          </a:p>
          <a:p>
            <a:pPr marL="0" indent="0" algn="ctr">
              <a:spcBef>
                <a:spcPts val="600"/>
              </a:spcBef>
              <a:buNone/>
            </a:pPr>
            <a:endParaRPr lang="de-DE" sz="2400" b="1" dirty="0">
              <a:solidFill>
                <a:srgbClr val="002060"/>
              </a:solidFill>
            </a:endParaRPr>
          </a:p>
          <a:p>
            <a:pPr marL="0" indent="0" algn="ctr">
              <a:spcBef>
                <a:spcPts val="600"/>
              </a:spcBef>
              <a:buNone/>
            </a:pPr>
            <a:endParaRPr lang="de-DE" sz="2400" b="1" dirty="0" smtClean="0">
              <a:solidFill>
                <a:srgbClr val="002060"/>
              </a:solidFill>
            </a:endParaRPr>
          </a:p>
          <a:p>
            <a:pPr marL="0" indent="0" algn="ctr">
              <a:spcBef>
                <a:spcPts val="600"/>
              </a:spcBef>
              <a:buNone/>
            </a:pPr>
            <a:r>
              <a:rPr lang="de-DE" sz="1400" dirty="0" smtClean="0">
                <a:solidFill>
                  <a:srgbClr val="002060"/>
                </a:solidFill>
              </a:rPr>
              <a:t>Kontakt: jenewein@ovgu.de</a:t>
            </a:r>
            <a:endParaRPr lang="de-DE" sz="1400" dirty="0">
              <a:solidFill>
                <a:srgbClr val="002060"/>
              </a:solidFill>
            </a:endParaRPr>
          </a:p>
        </p:txBody>
      </p:sp>
    </p:spTree>
    <p:extLst>
      <p:ext uri="{BB962C8B-B14F-4D97-AF65-F5344CB8AC3E}">
        <p14:creationId xmlns:p14="http://schemas.microsoft.com/office/powerpoint/2010/main" val="1196617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hteck 6"/>
          <p:cNvSpPr/>
          <p:nvPr/>
        </p:nvSpPr>
        <p:spPr>
          <a:xfrm>
            <a:off x="-806116" y="5314379"/>
            <a:ext cx="13619747"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2"/>
          <p:cNvPicPr>
            <a:picLocks noChangeAspect="1"/>
          </p:cNvPicPr>
          <p:nvPr/>
        </p:nvPicPr>
        <p:blipFill>
          <a:blip r:embed="rId2"/>
          <a:stretch>
            <a:fillRect/>
          </a:stretch>
        </p:blipFill>
        <p:spPr>
          <a:xfrm>
            <a:off x="1077354" y="934146"/>
            <a:ext cx="7370117" cy="5723328"/>
          </a:xfrm>
          <a:prstGeom prst="rect">
            <a:avLst/>
          </a:prstGeom>
        </p:spPr>
      </p:pic>
      <p:sp>
        <p:nvSpPr>
          <p:cNvPr id="6" name="Textfeld 5"/>
          <p:cNvSpPr txBox="1"/>
          <p:nvPr/>
        </p:nvSpPr>
        <p:spPr>
          <a:xfrm>
            <a:off x="8559711" y="4830726"/>
            <a:ext cx="3127464" cy="938719"/>
          </a:xfrm>
          <a:prstGeom prst="rect">
            <a:avLst/>
          </a:prstGeom>
          <a:noFill/>
        </p:spPr>
        <p:txBody>
          <a:bodyPr wrap="square" rtlCol="0">
            <a:spAutoFit/>
          </a:bodyPr>
          <a:lstStyle/>
          <a:p>
            <a:r>
              <a:rPr lang="de-DE" sz="1100" dirty="0"/>
              <a:t>Quelle: Grundstruktur </a:t>
            </a:r>
            <a:r>
              <a:rPr lang="de-DE" sz="1100" dirty="0" smtClean="0"/>
              <a:t>des Bildungswesens </a:t>
            </a:r>
            <a:br>
              <a:rPr lang="de-DE" sz="1100" dirty="0" smtClean="0"/>
            </a:br>
            <a:r>
              <a:rPr lang="de-DE" sz="1100" dirty="0" smtClean="0"/>
              <a:t>in der Bundesrepublik Deutschland. KMK, </a:t>
            </a:r>
            <a:br>
              <a:rPr lang="de-DE" sz="1100" dirty="0" smtClean="0"/>
            </a:br>
            <a:r>
              <a:rPr lang="de-DE" sz="1100" dirty="0" smtClean="0"/>
              <a:t>Dokumentations- und Informationsdienst, </a:t>
            </a:r>
            <a:br>
              <a:rPr lang="de-DE" sz="1100" dirty="0" smtClean="0"/>
            </a:br>
            <a:r>
              <a:rPr lang="de-DE" sz="1100" dirty="0" smtClean="0"/>
              <a:t>Bonn Dezember 2006 (zitiert nach Pahl, J. P.: Fachschule. Bielefeld: WBV, 2010, S. 47)</a:t>
            </a:r>
            <a:endParaRPr lang="de-DE" dirty="0"/>
          </a:p>
        </p:txBody>
      </p:sp>
      <p:sp>
        <p:nvSpPr>
          <p:cNvPr id="10" name="Titel 4"/>
          <p:cNvSpPr>
            <a:spLocks noGrp="1"/>
          </p:cNvSpPr>
          <p:nvPr>
            <p:ph type="title"/>
          </p:nvPr>
        </p:nvSpPr>
        <p:spPr>
          <a:xfrm>
            <a:off x="384000" y="201600"/>
            <a:ext cx="11484000" cy="543600"/>
          </a:xfrm>
        </p:spPr>
        <p:txBody>
          <a:bodyPr/>
          <a:lstStyle/>
          <a:p>
            <a:r>
              <a:rPr lang="de-DE" dirty="0" smtClean="0"/>
              <a:t>Im Fokus: Bildungsgänge des tertiären Bildungssystems</a:t>
            </a:r>
            <a:endParaRPr lang="de-DE" dirty="0"/>
          </a:p>
        </p:txBody>
      </p:sp>
      <p:sp>
        <p:nvSpPr>
          <p:cNvPr id="2" name="Abgerundetes Rechteck 1"/>
          <p:cNvSpPr/>
          <p:nvPr/>
        </p:nvSpPr>
        <p:spPr>
          <a:xfrm>
            <a:off x="1379621" y="1346201"/>
            <a:ext cx="6900779" cy="3149600"/>
          </a:xfrm>
          <a:prstGeom prst="roundRect">
            <a:avLst/>
          </a:prstGeom>
          <a:solidFill>
            <a:srgbClr val="FFFF00">
              <a:alpha val="5000"/>
            </a:srgbClr>
          </a:solidFill>
          <a:ln w="57150">
            <a:solidFill>
              <a:srgbClr val="7A00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57150">
                <a:solidFill>
                  <a:schemeClr val="tx1"/>
                </a:solidFill>
              </a:ln>
            </a:endParaRPr>
          </a:p>
        </p:txBody>
      </p:sp>
    </p:spTree>
    <p:extLst>
      <p:ext uri="{BB962C8B-B14F-4D97-AF65-F5344CB8AC3E}">
        <p14:creationId xmlns:p14="http://schemas.microsoft.com/office/powerpoint/2010/main" val="392923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feld 5"/>
          <p:cNvSpPr txBox="1"/>
          <p:nvPr/>
        </p:nvSpPr>
        <p:spPr>
          <a:xfrm>
            <a:off x="9131936" y="2106576"/>
            <a:ext cx="631904" cy="261610"/>
          </a:xfrm>
          <a:prstGeom prst="rect">
            <a:avLst/>
          </a:prstGeom>
          <a:noFill/>
        </p:spPr>
        <p:txBody>
          <a:bodyPr wrap="none" rtlCol="0">
            <a:spAutoFit/>
          </a:bodyPr>
          <a:lstStyle/>
          <a:p>
            <a:r>
              <a:rPr lang="de-DE" sz="1100" dirty="0" smtClean="0"/>
              <a:t>Quelle:</a:t>
            </a:r>
            <a:endParaRPr lang="de-DE" dirty="0"/>
          </a:p>
        </p:txBody>
      </p:sp>
      <p:sp>
        <p:nvSpPr>
          <p:cNvPr id="9" name="Rechteck 8"/>
          <p:cNvSpPr/>
          <p:nvPr/>
        </p:nvSpPr>
        <p:spPr>
          <a:xfrm>
            <a:off x="-806116" y="5314379"/>
            <a:ext cx="13619747"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2"/>
          <p:cNvPicPr>
            <a:picLocks noChangeAspect="1"/>
          </p:cNvPicPr>
          <p:nvPr/>
        </p:nvPicPr>
        <p:blipFill>
          <a:blip r:embed="rId2"/>
          <a:stretch>
            <a:fillRect/>
          </a:stretch>
        </p:blipFill>
        <p:spPr>
          <a:xfrm>
            <a:off x="950905" y="907554"/>
            <a:ext cx="7362916" cy="5790743"/>
          </a:xfrm>
          <a:prstGeom prst="rect">
            <a:avLst/>
          </a:prstGeom>
        </p:spPr>
      </p:pic>
      <p:pic>
        <p:nvPicPr>
          <p:cNvPr id="8" name="Grafik 7"/>
          <p:cNvPicPr>
            <a:picLocks noChangeAspect="1"/>
          </p:cNvPicPr>
          <p:nvPr/>
        </p:nvPicPr>
        <p:blipFill>
          <a:blip r:embed="rId3"/>
          <a:stretch>
            <a:fillRect/>
          </a:stretch>
        </p:blipFill>
        <p:spPr>
          <a:xfrm>
            <a:off x="9264286" y="2414633"/>
            <a:ext cx="2433879" cy="3345207"/>
          </a:xfrm>
          <a:prstGeom prst="rect">
            <a:avLst/>
          </a:prstGeom>
        </p:spPr>
      </p:pic>
      <p:sp>
        <p:nvSpPr>
          <p:cNvPr id="10" name="Titel 4"/>
          <p:cNvSpPr>
            <a:spLocks noGrp="1"/>
          </p:cNvSpPr>
          <p:nvPr>
            <p:ph type="title"/>
          </p:nvPr>
        </p:nvSpPr>
        <p:spPr>
          <a:xfrm>
            <a:off x="384000" y="201600"/>
            <a:ext cx="11484000" cy="543600"/>
          </a:xfrm>
        </p:spPr>
        <p:txBody>
          <a:bodyPr/>
          <a:lstStyle/>
          <a:p>
            <a:r>
              <a:rPr lang="de-DE" dirty="0" smtClean="0"/>
              <a:t>Im Fokus: Bildungsgänge des tertiären Bildungssystems</a:t>
            </a:r>
            <a:endParaRPr lang="de-DE" dirty="0"/>
          </a:p>
        </p:txBody>
      </p:sp>
      <p:sp>
        <p:nvSpPr>
          <p:cNvPr id="2" name="Abgerundetes Rechteck 1"/>
          <p:cNvSpPr/>
          <p:nvPr/>
        </p:nvSpPr>
        <p:spPr>
          <a:xfrm>
            <a:off x="2743200" y="2368186"/>
            <a:ext cx="3378200" cy="3391654"/>
          </a:xfrm>
          <a:prstGeom prst="roundRect">
            <a:avLst/>
          </a:prstGeom>
          <a:solidFill>
            <a:srgbClr val="FFFF00">
              <a:alpha val="10196"/>
            </a:srgbClr>
          </a:solidFill>
          <a:ln w="57150">
            <a:solidFill>
              <a:srgbClr val="7A00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ln w="57150">
                <a:solidFill>
                  <a:schemeClr val="tx1"/>
                </a:solidFill>
              </a:ln>
            </a:endParaRPr>
          </a:p>
        </p:txBody>
      </p:sp>
    </p:spTree>
    <p:extLst>
      <p:ext uri="{BB962C8B-B14F-4D97-AF65-F5344CB8AC3E}">
        <p14:creationId xmlns:p14="http://schemas.microsoft.com/office/powerpoint/2010/main" val="3468298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a:xfrm>
            <a:off x="373038" y="1152000"/>
            <a:ext cx="9021829" cy="3726000"/>
          </a:xfrm>
        </p:spPr>
        <p:txBody>
          <a:bodyPr/>
          <a:lstStyle/>
          <a:p>
            <a:r>
              <a:rPr lang="de-DE" b="1" dirty="0"/>
              <a:t>Zugang</a:t>
            </a:r>
            <a:r>
              <a:rPr lang="de-DE" b="1" dirty="0">
                <a:latin typeface="+mj-lt"/>
              </a:rPr>
              <a:t>:</a:t>
            </a:r>
          </a:p>
          <a:p>
            <a:pPr marL="432000">
              <a:buFont typeface="Symbol" panose="05050102010706020507" pitchFamily="18" charset="2"/>
              <a:buChar char="-"/>
            </a:pPr>
            <a:r>
              <a:rPr lang="de-DE" sz="1600" dirty="0">
                <a:ea typeface="Arial" charset="0"/>
              </a:rPr>
              <a:t>Übergangsmöglichkeiten aufzeigen und transparent gestalten</a:t>
            </a:r>
          </a:p>
          <a:p>
            <a:pPr marL="0" indent="0">
              <a:buNone/>
            </a:pPr>
            <a:endParaRPr lang="de-DE" sz="1100" dirty="0">
              <a:ea typeface="Arial" charset="0"/>
            </a:endParaRPr>
          </a:p>
          <a:p>
            <a:r>
              <a:rPr lang="de-DE" b="1" dirty="0"/>
              <a:t>Anrechnung </a:t>
            </a:r>
            <a:r>
              <a:rPr lang="de-DE" dirty="0"/>
              <a:t>und formale Anschlussfähigkeit:</a:t>
            </a:r>
          </a:p>
          <a:p>
            <a:pPr marL="432000" lvl="1" indent="-216000" defTabSz="215900">
              <a:tabLst>
                <a:tab pos="215900" algn="l"/>
              </a:tabLst>
            </a:pPr>
            <a:r>
              <a:rPr lang="de-DE" dirty="0"/>
              <a:t>Bachelor Professional als tertiären Bildungsabschluss ausweisen</a:t>
            </a:r>
          </a:p>
          <a:p>
            <a:pPr marL="432000">
              <a:buFont typeface="Symbol" panose="05050102010706020507" pitchFamily="18" charset="2"/>
              <a:buChar char="-"/>
            </a:pPr>
            <a:r>
              <a:rPr lang="de-DE" sz="1600" dirty="0">
                <a:ea typeface="Arial" charset="0"/>
              </a:rPr>
              <a:t>Chancen der Modularisierung als curriculares Prinzip </a:t>
            </a:r>
            <a:r>
              <a:rPr lang="de-DE" sz="1600" dirty="0" smtClean="0">
                <a:ea typeface="Arial" charset="0"/>
              </a:rPr>
              <a:t>neu bewerten, </a:t>
            </a:r>
            <a:r>
              <a:rPr lang="de-DE" sz="1600" dirty="0">
                <a:ea typeface="Arial" charset="0"/>
              </a:rPr>
              <a:t>bspw. durch Zertifizierung mit ECTS-vergleichbaren </a:t>
            </a:r>
            <a:r>
              <a:rPr lang="de-DE" sz="1600" dirty="0" err="1">
                <a:ea typeface="Arial" charset="0"/>
              </a:rPr>
              <a:t>Credits</a:t>
            </a:r>
            <a:r>
              <a:rPr lang="de-DE" sz="1600" dirty="0">
                <a:ea typeface="Arial" charset="0"/>
              </a:rPr>
              <a:t> </a:t>
            </a:r>
          </a:p>
          <a:p>
            <a:pPr lvl="1"/>
            <a:r>
              <a:rPr lang="de-DE" dirty="0"/>
              <a:t>Inhalte unter Berücksichtigung von Deckungsanalysen strukturieren</a:t>
            </a:r>
          </a:p>
          <a:p>
            <a:pPr lvl="1"/>
            <a:r>
              <a:rPr lang="de-DE" dirty="0"/>
              <a:t>Kompetenzen und Inhalte ergänzend zum Zeugnis dokumentieren</a:t>
            </a:r>
            <a:endParaRPr lang="de-DE" sz="1600" dirty="0">
              <a:ea typeface="Arial" charset="0"/>
            </a:endParaRPr>
          </a:p>
          <a:p>
            <a:pPr lvl="1"/>
            <a:endParaRPr lang="de-DE" sz="1100" dirty="0">
              <a:latin typeface="+mj-lt"/>
            </a:endParaRPr>
          </a:p>
          <a:p>
            <a:r>
              <a:rPr lang="de-DE" b="1" dirty="0"/>
              <a:t>Organisationale Verbindung:</a:t>
            </a:r>
            <a:endParaRPr lang="de-DE" dirty="0"/>
          </a:p>
          <a:p>
            <a:pPr lvl="1"/>
            <a:r>
              <a:rPr lang="de-DE" dirty="0"/>
              <a:t>Kooperationen für reziproke Durchlässigkeit initiieren und ausbauen</a:t>
            </a:r>
          </a:p>
          <a:p>
            <a:pPr lvl="1"/>
            <a:r>
              <a:rPr lang="de-DE" dirty="0"/>
              <a:t>Verfahren über Kooperationsvereinbarungen absichern</a:t>
            </a:r>
          </a:p>
          <a:p>
            <a:pPr lvl="1"/>
            <a:endParaRPr lang="de-DE" sz="1100" dirty="0">
              <a:latin typeface="+mj-lt"/>
            </a:endParaRPr>
          </a:p>
          <a:p>
            <a:r>
              <a:rPr lang="de-DE" b="1" dirty="0"/>
              <a:t>Umgang mit Heterogenität </a:t>
            </a:r>
            <a:r>
              <a:rPr lang="de-DE" dirty="0"/>
              <a:t>und inhaltliche Anschlussfähigkeit:</a:t>
            </a:r>
          </a:p>
          <a:p>
            <a:pPr lvl="1"/>
            <a:r>
              <a:rPr lang="de-DE" dirty="0"/>
              <a:t>Beratungsangebote vor und während der Übergangsphase institutionalisieren</a:t>
            </a:r>
          </a:p>
          <a:p>
            <a:pPr lvl="1"/>
            <a:r>
              <a:rPr lang="de-DE" dirty="0"/>
              <a:t>Wissenschaftspropädeutische Aspekte bereits im Fachschulstudium berücksichtigen </a:t>
            </a:r>
          </a:p>
          <a:p>
            <a:pPr lvl="1"/>
            <a:r>
              <a:rPr lang="de-DE" dirty="0"/>
              <a:t>Arbeitspädagogik zur Sicherung der Anschlussfähigkeit an betriebliche Aus- und Weiterbildungsaufgaben sowie an die Lehrerbildung ausweisen</a:t>
            </a:r>
          </a:p>
        </p:txBody>
      </p:sp>
      <p:sp>
        <p:nvSpPr>
          <p:cNvPr id="3" name="Titel 2"/>
          <p:cNvSpPr>
            <a:spLocks noGrp="1"/>
          </p:cNvSpPr>
          <p:nvPr>
            <p:ph type="title"/>
          </p:nvPr>
        </p:nvSpPr>
        <p:spPr/>
        <p:txBody>
          <a:bodyPr/>
          <a:lstStyle/>
          <a:p>
            <a:r>
              <a:rPr lang="de-DE" dirty="0" smtClean="0"/>
              <a:t>2.3 Handlungsempfehlung </a:t>
            </a:r>
            <a:r>
              <a:rPr lang="de-DE" dirty="0"/>
              <a:t>für das Fachschulsystem</a:t>
            </a:r>
            <a:br>
              <a:rPr lang="de-DE" dirty="0"/>
            </a:br>
            <a:r>
              <a:rPr lang="de-DE" dirty="0"/>
              <a:t>Übergang I: vom Fachschul- in das Hochschulsystem </a:t>
            </a:r>
          </a:p>
        </p:txBody>
      </p:sp>
      <p:sp>
        <p:nvSpPr>
          <p:cNvPr id="11"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12"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206" y="4027639"/>
            <a:ext cx="1126800" cy="1126800"/>
          </a:xfrm>
          <a:prstGeom prst="rect">
            <a:avLst/>
          </a:prstGeom>
        </p:spPr>
      </p:pic>
      <p:pic>
        <p:nvPicPr>
          <p:cNvPr id="13"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449" y="1366900"/>
            <a:ext cx="1126623" cy="1126623"/>
          </a:xfrm>
          <a:prstGeom prst="rect">
            <a:avLst/>
          </a:prstGeom>
        </p:spPr>
      </p:pic>
      <p:sp>
        <p:nvSpPr>
          <p:cNvPr id="14" name="Textfeld 13">
            <a:extLst>
              <a:ext uri="{FF2B5EF4-FFF2-40B4-BE49-F238E27FC236}">
                <a16:creationId xmlns:a16="http://schemas.microsoft.com/office/drawing/2014/main" id="{1787CDA4-7AE5-4203-AD12-DA42E6CC97C0}"/>
              </a:ext>
            </a:extLst>
          </p:cNvPr>
          <p:cNvSpPr txBox="1"/>
          <p:nvPr/>
        </p:nvSpPr>
        <p:spPr>
          <a:xfrm>
            <a:off x="9840003"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15" name="Textfeld 14">
            <a:extLst>
              <a:ext uri="{FF2B5EF4-FFF2-40B4-BE49-F238E27FC236}">
                <a16:creationId xmlns:a16="http://schemas.microsoft.com/office/drawing/2014/main" id="{2F74C16D-0D0D-47E0-ABAF-D1EEC4516F5D}"/>
              </a:ext>
            </a:extLst>
          </p:cNvPr>
          <p:cNvSpPr txBox="1"/>
          <p:nvPr/>
        </p:nvSpPr>
        <p:spPr>
          <a:xfrm>
            <a:off x="9827179"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sp>
        <p:nvSpPr>
          <p:cNvPr id="17" name="Pfeil: nach oben 10">
            <a:extLst>
              <a:ext uri="{FF2B5EF4-FFF2-40B4-BE49-F238E27FC236}">
                <a16:creationId xmlns:a16="http://schemas.microsoft.com/office/drawing/2014/main" id="{6C25A387-4969-4EDF-953F-64B3CB7C102E}"/>
              </a:ext>
            </a:extLst>
          </p:cNvPr>
          <p:cNvSpPr/>
          <p:nvPr/>
        </p:nvSpPr>
        <p:spPr>
          <a:xfrm rot="10800000">
            <a:off x="10561326" y="2978653"/>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16"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295" y="1357397"/>
            <a:ext cx="1126623" cy="1126623"/>
          </a:xfrm>
          <a:prstGeom prst="rect">
            <a:avLst/>
          </a:prstGeom>
        </p:spPr>
      </p:pic>
    </p:spTree>
    <p:extLst>
      <p:ext uri="{BB962C8B-B14F-4D97-AF65-F5344CB8AC3E}">
        <p14:creationId xmlns:p14="http://schemas.microsoft.com/office/powerpoint/2010/main" val="61433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a:xfrm>
            <a:off x="373038" y="1152000"/>
            <a:ext cx="8936191" cy="3726000"/>
          </a:xfrm>
        </p:spPr>
        <p:txBody>
          <a:bodyPr/>
          <a:lstStyle/>
          <a:p>
            <a:r>
              <a:rPr lang="de-DE" b="1" dirty="0"/>
              <a:t>Zugang: </a:t>
            </a:r>
          </a:p>
          <a:p>
            <a:pPr marL="432000" lvl="1" defTabSz="215900">
              <a:tabLst>
                <a:tab pos="215900" algn="l"/>
              </a:tabLst>
            </a:pPr>
            <a:r>
              <a:rPr lang="de-DE" dirty="0"/>
              <a:t>Umfang mit Aufnahmevoraussetzungen flexibilisieren</a:t>
            </a:r>
          </a:p>
          <a:p>
            <a:pPr marL="432000" lvl="1" defTabSz="215900">
              <a:tabLst>
                <a:tab pos="215900" algn="l"/>
              </a:tabLst>
            </a:pPr>
            <a:r>
              <a:rPr lang="de-DE" dirty="0"/>
              <a:t>Heterogene Zugänge (insbesondere durch Strukturierung der Lehrpläne nach Differenzierungs- und Qualifizierungsstufe) curricular untersetzen</a:t>
            </a:r>
          </a:p>
          <a:p>
            <a:pPr marL="432000" lvl="1" defTabSz="215900">
              <a:tabLst>
                <a:tab pos="215900" algn="l"/>
              </a:tabLst>
            </a:pPr>
            <a:r>
              <a:rPr lang="de-DE" dirty="0"/>
              <a:t>Frühzeitige Information und Beratung von Studienaussteigenden sichern</a:t>
            </a:r>
          </a:p>
          <a:p>
            <a:pPr marL="0" indent="0">
              <a:buNone/>
            </a:pPr>
            <a:endParaRPr lang="de-DE" sz="1100" dirty="0">
              <a:ea typeface="Arial" charset="0"/>
            </a:endParaRPr>
          </a:p>
          <a:p>
            <a:r>
              <a:rPr lang="de-DE" b="1" dirty="0"/>
              <a:t>Anrechnung:</a:t>
            </a:r>
          </a:p>
          <a:p>
            <a:pPr marL="432000" lvl="1" indent="-216000" defTabSz="215900">
              <a:tabLst>
                <a:tab pos="215900" algn="l"/>
              </a:tabLst>
            </a:pPr>
            <a:r>
              <a:rPr lang="de-DE" dirty="0">
                <a:latin typeface="+mn-lt"/>
              </a:rPr>
              <a:t>Chancen der Modularisierung und Strukturierung der Fortbildung in Differenzierungs- und Qualifizierungsstufe prüfen und nutzen</a:t>
            </a:r>
          </a:p>
          <a:p>
            <a:pPr marL="432000" lvl="1" indent="-216000" defTabSz="215900">
              <a:tabLst>
                <a:tab pos="215900" algn="l"/>
              </a:tabLst>
            </a:pPr>
            <a:r>
              <a:rPr lang="de-DE" dirty="0">
                <a:latin typeface="+mn-lt"/>
              </a:rPr>
              <a:t>Verfahren für Feststellungsprüfungen für Studienwechselnde mit fachaffinen Hochschulleistungen entwickeln und umsetzen</a:t>
            </a:r>
          </a:p>
          <a:p>
            <a:pPr marL="432000" lvl="1" indent="-216000" defTabSz="215900">
              <a:tabLst>
                <a:tab pos="215900" algn="l"/>
              </a:tabLst>
            </a:pPr>
            <a:r>
              <a:rPr lang="de-DE" dirty="0">
                <a:latin typeface="+mn-lt"/>
              </a:rPr>
              <a:t>Pauschale Anrechnungsverfahren im Sinne der wechselseitigen Durchlässigkeit entwickeln</a:t>
            </a:r>
          </a:p>
          <a:p>
            <a:pPr lvl="1"/>
            <a:endParaRPr lang="de-DE" sz="1100" dirty="0">
              <a:latin typeface="+mj-lt"/>
            </a:endParaRPr>
          </a:p>
          <a:p>
            <a:r>
              <a:rPr lang="de-DE" b="1" dirty="0"/>
              <a:t>Organisationale Verbindung:</a:t>
            </a:r>
            <a:r>
              <a:rPr lang="de-DE" dirty="0"/>
              <a:t> </a:t>
            </a:r>
          </a:p>
          <a:p>
            <a:pPr lvl="1"/>
            <a:r>
              <a:rPr lang="de-DE" dirty="0"/>
              <a:t>Kooperationen (u. a. mit Betrieben, Kammern, berufsbildenden Schulen) für reziproke Durchlässigkeit initiieren und über Kooperationsvereinbarungen absichern</a:t>
            </a:r>
          </a:p>
          <a:p>
            <a:pPr lvl="1"/>
            <a:endParaRPr lang="de-DE" sz="1100" dirty="0">
              <a:latin typeface="+mj-lt"/>
            </a:endParaRPr>
          </a:p>
          <a:p>
            <a:r>
              <a:rPr lang="de-DE" b="1" dirty="0">
                <a:latin typeface="+mj-lt"/>
              </a:rPr>
              <a:t>Umgang mit Heterogenität:</a:t>
            </a:r>
          </a:p>
          <a:p>
            <a:pPr marL="432000" lvl="1" defTabSz="215900">
              <a:tabLst>
                <a:tab pos="215900" algn="l"/>
              </a:tabLst>
            </a:pPr>
            <a:r>
              <a:rPr lang="de-DE" dirty="0">
                <a:latin typeface="+mj-lt"/>
              </a:rPr>
              <a:t>Beratungsangebote vor und während der Übergangsphase anbieten</a:t>
            </a:r>
          </a:p>
          <a:p>
            <a:pPr marL="432000">
              <a:buFont typeface="Symbol" panose="05050102010706020507" pitchFamily="18" charset="2"/>
              <a:buChar char="-"/>
            </a:pPr>
            <a:r>
              <a:rPr lang="de-DE" sz="1600" dirty="0">
                <a:latin typeface="+mj-lt"/>
              </a:rPr>
              <a:t>Zielgruppenspezifische Maßnahmen entwickeln</a:t>
            </a:r>
          </a:p>
        </p:txBody>
      </p:sp>
      <p:sp>
        <p:nvSpPr>
          <p:cNvPr id="3" name="Titel 2"/>
          <p:cNvSpPr>
            <a:spLocks noGrp="1"/>
          </p:cNvSpPr>
          <p:nvPr>
            <p:ph type="title"/>
          </p:nvPr>
        </p:nvSpPr>
        <p:spPr/>
        <p:txBody>
          <a:bodyPr/>
          <a:lstStyle/>
          <a:p>
            <a:r>
              <a:rPr lang="de-DE" dirty="0" smtClean="0"/>
              <a:t>2.3 Handlungsempfehlung </a:t>
            </a:r>
            <a:r>
              <a:rPr lang="de-DE" dirty="0"/>
              <a:t>für das Fachschulsystem</a:t>
            </a:r>
            <a:br>
              <a:rPr lang="de-DE" dirty="0"/>
            </a:br>
            <a:r>
              <a:rPr lang="de-DE" dirty="0"/>
              <a:t>Übergang </a:t>
            </a:r>
            <a:r>
              <a:rPr lang="de-DE" dirty="0" smtClean="0"/>
              <a:t>II: </a:t>
            </a:r>
            <a:r>
              <a:rPr lang="de-DE" dirty="0"/>
              <a:t>vom Hochschul- in das Fachschulsystem </a:t>
            </a:r>
          </a:p>
        </p:txBody>
      </p:sp>
      <p:sp>
        <p:nvSpPr>
          <p:cNvPr id="11"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12"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205" y="4027109"/>
            <a:ext cx="1126800" cy="1126800"/>
          </a:xfrm>
          <a:prstGeom prst="rect">
            <a:avLst/>
          </a:prstGeom>
        </p:spPr>
      </p:pic>
      <p:pic>
        <p:nvPicPr>
          <p:cNvPr id="13"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295" y="1366900"/>
            <a:ext cx="1126623" cy="1126623"/>
          </a:xfrm>
          <a:prstGeom prst="rect">
            <a:avLst/>
          </a:prstGeom>
        </p:spPr>
      </p:pic>
      <p:sp>
        <p:nvSpPr>
          <p:cNvPr id="14" name="Textfeld 13">
            <a:extLst>
              <a:ext uri="{FF2B5EF4-FFF2-40B4-BE49-F238E27FC236}">
                <a16:creationId xmlns:a16="http://schemas.microsoft.com/office/drawing/2014/main" id="{1787CDA4-7AE5-4203-AD12-DA42E6CC97C0}"/>
              </a:ext>
            </a:extLst>
          </p:cNvPr>
          <p:cNvSpPr txBox="1"/>
          <p:nvPr/>
        </p:nvSpPr>
        <p:spPr>
          <a:xfrm>
            <a:off x="9840003"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15" name="Textfeld 14">
            <a:extLst>
              <a:ext uri="{FF2B5EF4-FFF2-40B4-BE49-F238E27FC236}">
                <a16:creationId xmlns:a16="http://schemas.microsoft.com/office/drawing/2014/main" id="{2F74C16D-0D0D-47E0-ABAF-D1EEC4516F5D}"/>
              </a:ext>
            </a:extLst>
          </p:cNvPr>
          <p:cNvSpPr txBox="1"/>
          <p:nvPr/>
        </p:nvSpPr>
        <p:spPr>
          <a:xfrm>
            <a:off x="9827179"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sp>
        <p:nvSpPr>
          <p:cNvPr id="17" name="Pfeil: nach oben 10">
            <a:extLst>
              <a:ext uri="{FF2B5EF4-FFF2-40B4-BE49-F238E27FC236}">
                <a16:creationId xmlns:a16="http://schemas.microsoft.com/office/drawing/2014/main" id="{6C25A387-4969-4EDF-953F-64B3CB7C102E}"/>
              </a:ext>
            </a:extLst>
          </p:cNvPr>
          <p:cNvSpPr/>
          <p:nvPr/>
        </p:nvSpPr>
        <p:spPr>
          <a:xfrm>
            <a:off x="10561325" y="2978653"/>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9125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p>
        </p:txBody>
      </p:sp>
      <p:sp>
        <p:nvSpPr>
          <p:cNvPr id="25" name="Textfeld 24"/>
          <p:cNvSpPr txBox="1"/>
          <p:nvPr/>
        </p:nvSpPr>
        <p:spPr>
          <a:xfrm>
            <a:off x="384000" y="1150979"/>
            <a:ext cx="3398308" cy="1328023"/>
          </a:xfrm>
          <a:prstGeom prst="roundRect">
            <a:avLst/>
          </a:prstGeom>
          <a:no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Grundstruktur:</a:t>
            </a:r>
            <a:br>
              <a:rPr kumimoji="0" lang="de-DE" sz="18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8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
            </a:r>
            <a:br>
              <a:rPr kumimoji="0" lang="de-DE" sz="18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8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Differenzierungs- und Qualifizierungsstufe</a:t>
            </a:r>
          </a:p>
        </p:txBody>
      </p:sp>
      <p:graphicFrame>
        <p:nvGraphicFramePr>
          <p:cNvPr id="6" name="Inhaltsplatzhalter 4"/>
          <p:cNvGraphicFramePr>
            <a:graphicFrameLocks/>
          </p:cNvGraphicFramePr>
          <p:nvPr/>
        </p:nvGraphicFramePr>
        <p:xfrm>
          <a:off x="3928906" y="1146398"/>
          <a:ext cx="7939096" cy="2160000"/>
        </p:xfrm>
        <a:graphic>
          <a:graphicData uri="http://schemas.openxmlformats.org/drawingml/2006/table">
            <a:tbl>
              <a:tblPr firstRow="1" bandRow="1"/>
              <a:tblGrid>
                <a:gridCol w="836224">
                  <a:extLst>
                    <a:ext uri="{9D8B030D-6E8A-4147-A177-3AD203B41FA5}">
                      <a16:colId xmlns:a16="http://schemas.microsoft.com/office/drawing/2014/main" val="1946769777"/>
                    </a:ext>
                  </a:extLst>
                </a:gridCol>
                <a:gridCol w="1775718">
                  <a:extLst>
                    <a:ext uri="{9D8B030D-6E8A-4147-A177-3AD203B41FA5}">
                      <a16:colId xmlns:a16="http://schemas.microsoft.com/office/drawing/2014/main" val="2203536784"/>
                    </a:ext>
                  </a:extLst>
                </a:gridCol>
                <a:gridCol w="1775718">
                  <a:extLst>
                    <a:ext uri="{9D8B030D-6E8A-4147-A177-3AD203B41FA5}">
                      <a16:colId xmlns:a16="http://schemas.microsoft.com/office/drawing/2014/main" val="2179117517"/>
                    </a:ext>
                  </a:extLst>
                </a:gridCol>
                <a:gridCol w="1775718">
                  <a:extLst>
                    <a:ext uri="{9D8B030D-6E8A-4147-A177-3AD203B41FA5}">
                      <a16:colId xmlns:a16="http://schemas.microsoft.com/office/drawing/2014/main" val="3296121695"/>
                    </a:ext>
                  </a:extLst>
                </a:gridCol>
                <a:gridCol w="1775718">
                  <a:extLst>
                    <a:ext uri="{9D8B030D-6E8A-4147-A177-3AD203B41FA5}">
                      <a16:colId xmlns:a16="http://schemas.microsoft.com/office/drawing/2014/main" val="2281431125"/>
                    </a:ext>
                  </a:extLst>
                </a:gridCol>
              </a:tblGrid>
              <a:tr h="38117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2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2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13976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a:latin typeface="+mn-lt"/>
                        </a:rPr>
                        <a:t>Vollzeit </a:t>
                      </a:r>
                    </a:p>
                    <a:p>
                      <a:r>
                        <a:rPr lang="de-DE" sz="1200" dirty="0">
                          <a:latin typeface="+mn-lt"/>
                        </a:rPr>
                        <a:t>(2 Jahre)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kern="1200" dirty="0">
                          <a:solidFill>
                            <a:schemeClr val="dk1"/>
                          </a:solidFill>
                          <a:latin typeface="+mn-lt"/>
                          <a:ea typeface="+mn-ea"/>
                          <a:cs typeface="+mn-cs"/>
                        </a:rPr>
                        <a:t>Fachschulunterricht: Differenzierungsstufe</a:t>
                      </a:r>
                    </a:p>
                    <a:p>
                      <a:endParaRPr lang="de-DE" sz="1200" i="1" baseline="0" dirty="0">
                        <a:latin typeface="+mn-lt"/>
                      </a:endParaRPr>
                    </a:p>
                    <a:p>
                      <a:r>
                        <a:rPr lang="de-DE" sz="1200" i="1" baseline="0" dirty="0">
                          <a:latin typeface="+mn-lt"/>
                        </a:rPr>
                        <a:t>Vollzeit (1 Jahr), 1200 Std.</a:t>
                      </a:r>
                      <a:endParaRPr lang="de-DE" sz="1200" i="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40000"/>
                        <a:lumOff val="60000"/>
                      </a:schemeClr>
                    </a:solidFill>
                  </a:tcPr>
                </a:tc>
                <a:tc hMerge="1">
                  <a:txBody>
                    <a:bodyPr/>
                    <a:lstStyle/>
                    <a:p>
                      <a:endParaRPr lang="de-DE" i="1" dirty="0"/>
                    </a:p>
                  </a:txBody>
                  <a:tcPr>
                    <a:solidFill>
                      <a:schemeClr val="accent2">
                        <a:lumMod val="60000"/>
                        <a:lumOff val="4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a:latin typeface="+mn-lt"/>
                        </a:rPr>
                        <a:t>Fachschulunterricht: Qualifizierungsstufe</a:t>
                      </a:r>
                      <a:br>
                        <a:rPr lang="de-DE" sz="1200" b="1" dirty="0">
                          <a:latin typeface="+mn-lt"/>
                        </a:rPr>
                      </a:br>
                      <a:r>
                        <a:rPr lang="de-DE" sz="1200" b="1" dirty="0">
                          <a:latin typeface="+mn-lt"/>
                        </a:rPr>
                        <a:t/>
                      </a:r>
                      <a:br>
                        <a:rPr lang="de-DE" sz="1200" b="1" dirty="0">
                          <a:latin typeface="+mn-lt"/>
                        </a:rPr>
                      </a:br>
                      <a:r>
                        <a:rPr lang="de-DE" sz="1200" i="1" dirty="0">
                          <a:latin typeface="+mn-lt"/>
                        </a:rPr>
                        <a:t>Vollzeit (1 Jahr)</a:t>
                      </a:r>
                      <a:r>
                        <a:rPr lang="de-DE" sz="1200" i="1" baseline="0" dirty="0">
                          <a:latin typeface="+mn-lt"/>
                        </a:rPr>
                        <a:t>, 1200 Std.</a:t>
                      </a:r>
                      <a:endParaRPr lang="de-DE" sz="1200" i="1" dirty="0">
                        <a:latin typeface="+mn-lt"/>
                      </a:endParaRPr>
                    </a:p>
                    <a:p>
                      <a:r>
                        <a:rPr lang="de-DE" sz="1200" dirty="0">
                          <a:latin typeface="+mn-lt"/>
                        </a:rPr>
                        <a:t/>
                      </a:r>
                      <a:br>
                        <a:rPr lang="de-DE" sz="1200" dirty="0">
                          <a:latin typeface="+mn-lt"/>
                        </a:rPr>
                      </a:br>
                      <a:r>
                        <a:rPr lang="de-DE" sz="12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3811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a:latin typeface="+mn-lt"/>
                        </a:rPr>
                        <a:t>FS-Sem.</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1</a:t>
                      </a:r>
                      <a:endParaRPr lang="de-DE" sz="1200" b="0" dirty="0">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2</a:t>
                      </a:r>
                      <a:endParaRPr lang="de-DE" sz="1200" b="0" dirty="0">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3</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4</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3764395"/>
                  </a:ext>
                </a:extLst>
              </a:tr>
            </a:tbl>
          </a:graphicData>
        </a:graphic>
      </p:graphicFrame>
      <p:graphicFrame>
        <p:nvGraphicFramePr>
          <p:cNvPr id="7" name="Inhaltsplatzhalter 4"/>
          <p:cNvGraphicFramePr>
            <a:graphicFrameLocks/>
          </p:cNvGraphicFramePr>
          <p:nvPr>
            <p:extLst/>
          </p:nvPr>
        </p:nvGraphicFramePr>
        <p:xfrm>
          <a:off x="3928904" y="3627456"/>
          <a:ext cx="7939096" cy="2160000"/>
        </p:xfrm>
        <a:graphic>
          <a:graphicData uri="http://schemas.openxmlformats.org/drawingml/2006/table">
            <a:tbl>
              <a:tblPr firstRow="1" bandRow="1"/>
              <a:tblGrid>
                <a:gridCol w="836224">
                  <a:extLst>
                    <a:ext uri="{9D8B030D-6E8A-4147-A177-3AD203B41FA5}">
                      <a16:colId xmlns:a16="http://schemas.microsoft.com/office/drawing/2014/main" val="1946769777"/>
                    </a:ext>
                  </a:extLst>
                </a:gridCol>
                <a:gridCol w="1775718">
                  <a:extLst>
                    <a:ext uri="{9D8B030D-6E8A-4147-A177-3AD203B41FA5}">
                      <a16:colId xmlns:a16="http://schemas.microsoft.com/office/drawing/2014/main" val="2203536784"/>
                    </a:ext>
                  </a:extLst>
                </a:gridCol>
                <a:gridCol w="1775718">
                  <a:extLst>
                    <a:ext uri="{9D8B030D-6E8A-4147-A177-3AD203B41FA5}">
                      <a16:colId xmlns:a16="http://schemas.microsoft.com/office/drawing/2014/main" val="2179117517"/>
                    </a:ext>
                  </a:extLst>
                </a:gridCol>
                <a:gridCol w="1775718">
                  <a:extLst>
                    <a:ext uri="{9D8B030D-6E8A-4147-A177-3AD203B41FA5}">
                      <a16:colId xmlns:a16="http://schemas.microsoft.com/office/drawing/2014/main" val="3296121695"/>
                    </a:ext>
                  </a:extLst>
                </a:gridCol>
                <a:gridCol w="1775718">
                  <a:extLst>
                    <a:ext uri="{9D8B030D-6E8A-4147-A177-3AD203B41FA5}">
                      <a16:colId xmlns:a16="http://schemas.microsoft.com/office/drawing/2014/main" val="2281431125"/>
                    </a:ext>
                  </a:extLst>
                </a:gridCol>
              </a:tblGrid>
              <a:tr h="4670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2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2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2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513595">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a:latin typeface="+mn-lt"/>
                        </a:rPr>
                        <a:t>Berufs-begl.</a:t>
                      </a:r>
                      <a:br>
                        <a:rPr lang="de-DE" sz="1200" dirty="0">
                          <a:latin typeface="+mn-lt"/>
                        </a:rPr>
                      </a:br>
                      <a:r>
                        <a:rPr lang="de-DE" sz="1200" dirty="0">
                          <a:latin typeface="+mn-lt"/>
                        </a:rPr>
                        <a:t>(Teilzeit)</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a:latin typeface="+mn-lt"/>
                        </a:rPr>
                        <a:t>Fachschulunterricht: Differenzierungsstufe</a:t>
                      </a:r>
                      <a:endParaRPr lang="de-DE" sz="1200" dirty="0">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chemeClr val="dk1"/>
                          </a:solidFill>
                          <a:latin typeface="+mn-lt"/>
                          <a:ea typeface="+mn-ea"/>
                          <a:cs typeface="+mn-cs"/>
                        </a:rPr>
                        <a:t>Fachschulunterricht: Differenzierungsstufe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20000"/>
                        <a:lumOff val="80000"/>
                      </a:schemeClr>
                    </a:solidFill>
                  </a:tcPr>
                </a:tc>
                <a:tc hMerge="1">
                  <a:txBody>
                    <a:bodyPr/>
                    <a:lstStyle/>
                    <a:p>
                      <a:endParaRPr lang="de-DE" dirty="0"/>
                    </a:p>
                  </a:txBody>
                  <a:tcPr/>
                </a:tc>
                <a:extLst>
                  <a:ext uri="{0D108BD9-81ED-4DB2-BD59-A6C34878D82A}">
                    <a16:rowId xmlns:a16="http://schemas.microsoft.com/office/drawing/2014/main" val="1089928159"/>
                  </a:ext>
                </a:extLst>
              </a:tr>
              <a:tr h="712331">
                <a:tc vMerge="1">
                  <a:txBody>
                    <a:bodyPr/>
                    <a:lstStyle/>
                    <a:p>
                      <a:endParaRPr lang="de-DE"/>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dk1"/>
                          </a:solidFill>
                          <a:latin typeface="+mn-lt"/>
                          <a:ea typeface="+mn-ea"/>
                          <a:cs typeface="+mn-cs"/>
                        </a:rPr>
                        <a:t>Teilzeit (1 Jahr), 600 Std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i="1" kern="1200" dirty="0">
                          <a:solidFill>
                            <a:schemeClr val="dk1"/>
                          </a:solidFill>
                          <a:latin typeface="+mn-lt"/>
                          <a:ea typeface="+mn-ea"/>
                          <a:cs typeface="+mn-cs"/>
                        </a:rPr>
                        <a:t>Teilzeit ( 1 Jahr), 600 Std. Staatsprüfung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2DEE8"/>
                    </a:solidFill>
                  </a:tcPr>
                </a:tc>
                <a:extLst>
                  <a:ext uri="{0D108BD9-81ED-4DB2-BD59-A6C34878D82A}">
                    <a16:rowId xmlns:a16="http://schemas.microsoft.com/office/drawing/2014/main" val="2174623585"/>
                  </a:ext>
                </a:extLst>
              </a:tr>
              <a:tr h="4670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err="1" smtClean="0">
                          <a:latin typeface="+mn-lt"/>
                        </a:rPr>
                        <a:t>Schulj</a:t>
                      </a:r>
                      <a:r>
                        <a:rPr lang="de-DE" sz="1200" b="1" dirty="0" smtClean="0">
                          <a:latin typeface="+mn-lt"/>
                        </a:rPr>
                        <a:t>.</a:t>
                      </a:r>
                      <a:endParaRPr lang="de-DE" sz="1200" b="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1</a:t>
                      </a:r>
                      <a:endParaRPr lang="de-DE" sz="12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2</a:t>
                      </a:r>
                      <a:endParaRPr lang="de-DE" sz="12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200" b="1" dirty="0">
                          <a:latin typeface="+mn-lt"/>
                        </a:rPr>
                        <a:t>4</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3764395"/>
                  </a:ext>
                </a:extLst>
              </a:tr>
            </a:tbl>
          </a:graphicData>
        </a:graphic>
      </p:graphicFrame>
      <p:sp>
        <p:nvSpPr>
          <p:cNvPr id="3" name="Textfeld 2"/>
          <p:cNvSpPr txBox="1"/>
          <p:nvPr/>
        </p:nvSpPr>
        <p:spPr>
          <a:xfrm>
            <a:off x="2152408" y="3306398"/>
            <a:ext cx="1135465"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oder</a:t>
            </a:r>
          </a:p>
        </p:txBody>
      </p:sp>
    </p:spTree>
    <p:extLst>
      <p:ext uri="{BB962C8B-B14F-4D97-AF65-F5344CB8AC3E}">
        <p14:creationId xmlns:p14="http://schemas.microsoft.com/office/powerpoint/2010/main" val="3002441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p>
        </p:txBody>
      </p:sp>
      <p:graphicFrame>
        <p:nvGraphicFramePr>
          <p:cNvPr id="10" name="Inhaltsplatzhalter 4"/>
          <p:cNvGraphicFramePr>
            <a:graphicFrameLocks/>
          </p:cNvGraphicFramePr>
          <p:nvPr/>
        </p:nvGraphicFramePr>
        <p:xfrm>
          <a:off x="838200" y="1138522"/>
          <a:ext cx="10595280" cy="4580956"/>
        </p:xfrm>
        <a:graphic>
          <a:graphicData uri="http://schemas.openxmlformats.org/drawingml/2006/table">
            <a:tbl>
              <a:tblPr firstRow="1" bandRow="1"/>
              <a:tblGrid>
                <a:gridCol w="1116000">
                  <a:extLst>
                    <a:ext uri="{9D8B030D-6E8A-4147-A177-3AD203B41FA5}">
                      <a16:colId xmlns:a16="http://schemas.microsoft.com/office/drawing/2014/main" val="1946769777"/>
                    </a:ext>
                  </a:extLst>
                </a:gridCol>
                <a:gridCol w="2369820">
                  <a:extLst>
                    <a:ext uri="{9D8B030D-6E8A-4147-A177-3AD203B41FA5}">
                      <a16:colId xmlns:a16="http://schemas.microsoft.com/office/drawing/2014/main" val="2203536784"/>
                    </a:ext>
                  </a:extLst>
                </a:gridCol>
                <a:gridCol w="2369820">
                  <a:extLst>
                    <a:ext uri="{9D8B030D-6E8A-4147-A177-3AD203B41FA5}">
                      <a16:colId xmlns:a16="http://schemas.microsoft.com/office/drawing/2014/main" val="2179117517"/>
                    </a:ext>
                  </a:extLst>
                </a:gridCol>
                <a:gridCol w="2369820">
                  <a:extLst>
                    <a:ext uri="{9D8B030D-6E8A-4147-A177-3AD203B41FA5}">
                      <a16:colId xmlns:a16="http://schemas.microsoft.com/office/drawing/2014/main" val="3296121695"/>
                    </a:ext>
                  </a:extLst>
                </a:gridCol>
                <a:gridCol w="2369820">
                  <a:extLst>
                    <a:ext uri="{9D8B030D-6E8A-4147-A177-3AD203B41FA5}">
                      <a16:colId xmlns:a16="http://schemas.microsoft.com/office/drawing/2014/main" val="2281431125"/>
                    </a:ext>
                  </a:extLst>
                </a:gridCol>
              </a:tblGrid>
              <a:tr h="4168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2085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i="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i="1" dirty="0"/>
                    </a:p>
                  </a:txBody>
                  <a:tcPr>
                    <a:solidFill>
                      <a:schemeClr val="accent2">
                        <a:lumMod val="60000"/>
                        <a:lumOff val="4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b="1" dirty="0">
                          <a:latin typeface="+mn-lt"/>
                        </a:rPr>
                        <a:t>Fachschulunterricht: Qualifizierungsstufe</a:t>
                      </a:r>
                      <a:br>
                        <a:rPr lang="de-DE" b="1" dirty="0">
                          <a:latin typeface="+mn-lt"/>
                        </a:rPr>
                      </a:br>
                      <a:r>
                        <a:rPr lang="de-DE" b="1" dirty="0">
                          <a:latin typeface="+mn-lt"/>
                        </a:rPr>
                        <a:t/>
                      </a:r>
                      <a:br>
                        <a:rPr lang="de-DE" b="1" dirty="0">
                          <a:latin typeface="+mn-lt"/>
                        </a:rPr>
                      </a:br>
                      <a:r>
                        <a:rPr lang="de-DE" i="1" dirty="0">
                          <a:latin typeface="+mn-lt"/>
                        </a:rPr>
                        <a:t>Vollzeit (1 Jahr)</a:t>
                      </a:r>
                      <a:r>
                        <a:rPr lang="de-DE" i="1" baseline="0" dirty="0">
                          <a:latin typeface="+mn-lt"/>
                        </a:rPr>
                        <a:t>, 1200 Std.</a:t>
                      </a:r>
                      <a:endParaRPr lang="de-DE" i="1" dirty="0">
                        <a:latin typeface="+mn-lt"/>
                      </a:endParaRPr>
                    </a:p>
                    <a:p>
                      <a:r>
                        <a:rPr lang="de-DE" dirty="0">
                          <a:latin typeface="+mn-lt"/>
                        </a:rPr>
                        <a:t/>
                      </a:r>
                      <a:br>
                        <a:rPr lang="de-DE" dirty="0">
                          <a:latin typeface="+mn-lt"/>
                        </a:rPr>
                      </a:br>
                      <a:r>
                        <a:rPr lang="de-DE"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776758">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b="1" dirty="0">
                          <a:latin typeface="+mn-lt"/>
                        </a:rPr>
                        <a:t>Fachschulunterricht: Differenzierungsstufe</a:t>
                      </a:r>
                      <a:endParaRPr lang="de-DE"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776758">
                <a:tc vMerge="1">
                  <a:txBody>
                    <a:bodyPr/>
                    <a:lstStyle/>
                    <a:p>
                      <a:endParaRPr lang="de-DE"/>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74623585"/>
                  </a:ext>
                </a:extLst>
              </a:tr>
              <a:tr h="402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b="1" dirty="0">
                          <a:latin typeface="+mn-lt"/>
                        </a:rPr>
                        <a:t>1</a:t>
                      </a:r>
                      <a:endParaRPr lang="de-DE"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b="1" dirty="0">
                          <a:latin typeface="+mn-lt"/>
                        </a:rPr>
                        <a:t>2</a:t>
                      </a:r>
                      <a:endParaRPr lang="de-DE"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3764395"/>
                  </a:ext>
                </a:extLst>
              </a:tr>
            </a:tbl>
          </a:graphicData>
        </a:graphic>
      </p:graphicFrame>
    </p:spTree>
    <p:extLst>
      <p:ext uri="{BB962C8B-B14F-4D97-AF65-F5344CB8AC3E}">
        <p14:creationId xmlns:p14="http://schemas.microsoft.com/office/powerpoint/2010/main" val="2046529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806116" y="5314379"/>
            <a:ext cx="13619747"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2"/>
          <p:cNvPicPr>
            <a:picLocks noChangeAspect="1"/>
          </p:cNvPicPr>
          <p:nvPr/>
        </p:nvPicPr>
        <p:blipFill>
          <a:blip r:embed="rId2"/>
          <a:stretch>
            <a:fillRect/>
          </a:stretch>
        </p:blipFill>
        <p:spPr>
          <a:xfrm>
            <a:off x="1077354" y="934146"/>
            <a:ext cx="7370117" cy="5723328"/>
          </a:xfrm>
          <a:prstGeom prst="rect">
            <a:avLst/>
          </a:prstGeom>
        </p:spPr>
      </p:pic>
      <p:sp>
        <p:nvSpPr>
          <p:cNvPr id="6" name="Textfeld 5"/>
          <p:cNvSpPr txBox="1"/>
          <p:nvPr/>
        </p:nvSpPr>
        <p:spPr>
          <a:xfrm>
            <a:off x="8559711" y="4830726"/>
            <a:ext cx="3127464" cy="938719"/>
          </a:xfrm>
          <a:prstGeom prst="rect">
            <a:avLst/>
          </a:prstGeom>
          <a:noFill/>
        </p:spPr>
        <p:txBody>
          <a:bodyPr wrap="square" rtlCol="0">
            <a:spAutoFit/>
          </a:bodyPr>
          <a:lstStyle/>
          <a:p>
            <a:r>
              <a:rPr lang="de-DE" sz="1100" dirty="0"/>
              <a:t>Quelle: Grundstruktur </a:t>
            </a:r>
            <a:r>
              <a:rPr lang="de-DE" sz="1100" dirty="0" smtClean="0"/>
              <a:t>des Bildungswesens </a:t>
            </a:r>
            <a:br>
              <a:rPr lang="de-DE" sz="1100" dirty="0" smtClean="0"/>
            </a:br>
            <a:r>
              <a:rPr lang="de-DE" sz="1100" dirty="0" smtClean="0"/>
              <a:t>in der Bundesrepublik Deutschland. KMK, </a:t>
            </a:r>
            <a:br>
              <a:rPr lang="de-DE" sz="1100" dirty="0" smtClean="0"/>
            </a:br>
            <a:r>
              <a:rPr lang="de-DE" sz="1100" dirty="0" smtClean="0"/>
              <a:t>Dokumentations- und Informationsdienst, </a:t>
            </a:r>
            <a:br>
              <a:rPr lang="de-DE" sz="1100" dirty="0" smtClean="0"/>
            </a:br>
            <a:r>
              <a:rPr lang="de-DE" sz="1100" dirty="0" smtClean="0"/>
              <a:t>Bonn Dezember 2006 (zitiert nach Pahl, J. P.: Fachschule. Bielefeld: WBV, 2010, S. 47)</a:t>
            </a:r>
            <a:endParaRPr lang="de-DE" dirty="0"/>
          </a:p>
        </p:txBody>
      </p:sp>
      <p:sp>
        <p:nvSpPr>
          <p:cNvPr id="10" name="Titel 4"/>
          <p:cNvSpPr>
            <a:spLocks noGrp="1"/>
          </p:cNvSpPr>
          <p:nvPr>
            <p:ph type="title"/>
          </p:nvPr>
        </p:nvSpPr>
        <p:spPr>
          <a:xfrm>
            <a:off x="384000" y="201600"/>
            <a:ext cx="11484000" cy="543600"/>
          </a:xfrm>
        </p:spPr>
        <p:txBody>
          <a:bodyPr/>
          <a:lstStyle/>
          <a:p>
            <a:r>
              <a:rPr lang="de-DE" dirty="0" smtClean="0"/>
              <a:t>Im Fokus: Bildungsgänge des tertiären </a:t>
            </a:r>
            <a:r>
              <a:rPr lang="de-DE" dirty="0" smtClean="0"/>
              <a:t>Bildungsbereichs</a:t>
            </a:r>
            <a:endParaRPr lang="de-DE" dirty="0"/>
          </a:p>
        </p:txBody>
      </p:sp>
    </p:spTree>
    <p:extLst>
      <p:ext uri="{BB962C8B-B14F-4D97-AF65-F5344CB8AC3E}">
        <p14:creationId xmlns:p14="http://schemas.microsoft.com/office/powerpoint/2010/main" val="3961860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p>
        </p:txBody>
      </p:sp>
      <p:graphicFrame>
        <p:nvGraphicFramePr>
          <p:cNvPr id="10" name="Inhaltsplatzhalter 4"/>
          <p:cNvGraphicFramePr>
            <a:graphicFrameLocks/>
          </p:cNvGraphicFramePr>
          <p:nvPr/>
        </p:nvGraphicFramePr>
        <p:xfrm>
          <a:off x="838200" y="1134394"/>
          <a:ext cx="10595280" cy="4580956"/>
        </p:xfrm>
        <a:graphic>
          <a:graphicData uri="http://schemas.openxmlformats.org/drawingml/2006/table">
            <a:tbl>
              <a:tblPr firstRow="1" bandRow="1"/>
              <a:tblGrid>
                <a:gridCol w="1116000">
                  <a:extLst>
                    <a:ext uri="{9D8B030D-6E8A-4147-A177-3AD203B41FA5}">
                      <a16:colId xmlns:a16="http://schemas.microsoft.com/office/drawing/2014/main" val="1946769777"/>
                    </a:ext>
                  </a:extLst>
                </a:gridCol>
                <a:gridCol w="2369820">
                  <a:extLst>
                    <a:ext uri="{9D8B030D-6E8A-4147-A177-3AD203B41FA5}">
                      <a16:colId xmlns:a16="http://schemas.microsoft.com/office/drawing/2014/main" val="2203536784"/>
                    </a:ext>
                  </a:extLst>
                </a:gridCol>
                <a:gridCol w="2369820">
                  <a:extLst>
                    <a:ext uri="{9D8B030D-6E8A-4147-A177-3AD203B41FA5}">
                      <a16:colId xmlns:a16="http://schemas.microsoft.com/office/drawing/2014/main" val="2179117517"/>
                    </a:ext>
                  </a:extLst>
                </a:gridCol>
                <a:gridCol w="2369820">
                  <a:extLst>
                    <a:ext uri="{9D8B030D-6E8A-4147-A177-3AD203B41FA5}">
                      <a16:colId xmlns:a16="http://schemas.microsoft.com/office/drawing/2014/main" val="3296121695"/>
                    </a:ext>
                  </a:extLst>
                </a:gridCol>
                <a:gridCol w="2369820">
                  <a:extLst>
                    <a:ext uri="{9D8B030D-6E8A-4147-A177-3AD203B41FA5}">
                      <a16:colId xmlns:a16="http://schemas.microsoft.com/office/drawing/2014/main" val="2281431125"/>
                    </a:ext>
                  </a:extLst>
                </a:gridCol>
              </a:tblGrid>
              <a:tr h="4168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2085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i="1" dirty="0"/>
                    </a:p>
                  </a:txBody>
                  <a:tcPr>
                    <a:solidFill>
                      <a:schemeClr val="accent2">
                        <a:lumMod val="60000"/>
                        <a:lumOff val="4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Qualifizierungsstufe</a:t>
                      </a:r>
                      <a:br>
                        <a:rPr lang="de-DE" sz="1800" b="1" dirty="0">
                          <a:latin typeface="+mn-lt"/>
                        </a:rPr>
                      </a:br>
                      <a:r>
                        <a:rPr lang="de-DE" sz="1800" b="1" dirty="0">
                          <a:latin typeface="+mn-lt"/>
                        </a:rPr>
                        <a:t/>
                      </a:r>
                      <a:br>
                        <a:rPr lang="de-DE" sz="1800" b="1" dirty="0">
                          <a:latin typeface="+mn-lt"/>
                        </a:rPr>
                      </a:br>
                      <a:r>
                        <a:rPr lang="de-DE" sz="1800" i="1" dirty="0">
                          <a:latin typeface="+mn-lt"/>
                        </a:rPr>
                        <a:t>Vollzeit (1 Jahr)</a:t>
                      </a:r>
                      <a:r>
                        <a:rPr lang="de-DE" sz="1800" i="1" baseline="0" dirty="0">
                          <a:latin typeface="+mn-lt"/>
                        </a:rPr>
                        <a:t>, 1200 Std.</a:t>
                      </a:r>
                      <a:endParaRPr lang="de-DE" sz="1800" i="1" dirty="0">
                        <a:latin typeface="+mn-lt"/>
                      </a:endParaRPr>
                    </a:p>
                    <a:p>
                      <a:r>
                        <a:rPr lang="de-DE" sz="1800" dirty="0">
                          <a:latin typeface="+mn-lt"/>
                        </a:rPr>
                        <a:t/>
                      </a:r>
                      <a:br>
                        <a:rPr lang="de-DE" sz="1800" dirty="0">
                          <a:latin typeface="+mn-lt"/>
                        </a:rPr>
                      </a:br>
                      <a:r>
                        <a:rPr lang="de-DE" sz="18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776758">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Differenzierungsstufe</a:t>
                      </a:r>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776758">
                <a:tc vMerge="1">
                  <a:txBody>
                    <a:bodyPr/>
                    <a:lstStyle/>
                    <a:p>
                      <a:endParaRPr lang="de-DE"/>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74623585"/>
                  </a:ext>
                </a:extLst>
              </a:tr>
              <a:tr h="40204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1</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2</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3764395"/>
                  </a:ext>
                </a:extLst>
              </a:tr>
            </a:tbl>
          </a:graphicData>
        </a:graphic>
      </p:graphicFrame>
      <p:sp>
        <p:nvSpPr>
          <p:cNvPr id="11" name="Flussdiagramm: Alternativer Prozess 10"/>
          <p:cNvSpPr/>
          <p:nvPr/>
        </p:nvSpPr>
        <p:spPr>
          <a:xfrm>
            <a:off x="384000" y="1637882"/>
            <a:ext cx="3045000" cy="1791118"/>
          </a:xfrm>
          <a:prstGeom prst="flowChartAlternateProcess">
            <a:avLst/>
          </a:prstGeom>
          <a:solidFill>
            <a:schemeClr val="bg1"/>
          </a:solidFill>
          <a:ln w="38100" cap="flat" cmpd="sng" algn="ctr">
            <a:solidFill>
              <a:srgbClr val="00549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Vorgeschaltet wird im Rahmen von Bewerbung/Zulassung:</a:t>
            </a:r>
            <a:br>
              <a:rPr kumimoji="0" lang="de-DE" sz="16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6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
            </a:r>
            <a:br>
              <a:rPr kumimoji="0" lang="de-DE" sz="16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6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Kompetenzfeststellungs-verfahren</a:t>
            </a:r>
          </a:p>
        </p:txBody>
      </p:sp>
      <p:sp>
        <p:nvSpPr>
          <p:cNvPr id="12" name="Richtungspfeil 11"/>
          <p:cNvSpPr/>
          <p:nvPr/>
        </p:nvSpPr>
        <p:spPr>
          <a:xfrm>
            <a:off x="3429000" y="1756517"/>
            <a:ext cx="2160000" cy="900000"/>
          </a:xfrm>
          <a:prstGeom prst="homePlate">
            <a:avLst/>
          </a:prstGeom>
          <a:solidFill>
            <a:srgbClr val="4472C4">
              <a:lumMod val="75000"/>
            </a:srgb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latin typeface="Arial"/>
                <a:ea typeface="ＭＳ Ｐゴシック" panose="020B0600070205080204" pitchFamily="34" charset="-128"/>
                <a:cs typeface="+mn-cs"/>
              </a:rPr>
              <a:t>Auflagen: Berufsausbildung/ Berufserfahrung</a:t>
            </a:r>
          </a:p>
        </p:txBody>
      </p:sp>
      <p:sp>
        <p:nvSpPr>
          <p:cNvPr id="13" name="Richtungspfeil 12"/>
          <p:cNvSpPr/>
          <p:nvPr/>
        </p:nvSpPr>
        <p:spPr>
          <a:xfrm rot="3050616">
            <a:off x="2622020" y="3504659"/>
            <a:ext cx="2160000" cy="900000"/>
          </a:xfrm>
          <a:prstGeom prst="homePlate">
            <a:avLst/>
          </a:prstGeom>
          <a:solidFill>
            <a:srgbClr val="4472C4">
              <a:lumMod val="75000"/>
            </a:srgb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latin typeface="Arial"/>
                <a:ea typeface="ＭＳ Ｐゴシック" panose="020B0600070205080204" pitchFamily="34" charset="-128"/>
                <a:cs typeface="+mn-cs"/>
              </a:rPr>
              <a:t>Auflagen: Nicht angerechnete Diff.-Module/-Fächer</a:t>
            </a:r>
          </a:p>
        </p:txBody>
      </p:sp>
    </p:spTree>
    <p:extLst>
      <p:ext uri="{BB962C8B-B14F-4D97-AF65-F5344CB8AC3E}">
        <p14:creationId xmlns:p14="http://schemas.microsoft.com/office/powerpoint/2010/main" val="364259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p>
        </p:txBody>
      </p:sp>
      <p:graphicFrame>
        <p:nvGraphicFramePr>
          <p:cNvPr id="6" name="Inhaltsplatzhalter 4"/>
          <p:cNvGraphicFramePr>
            <a:graphicFrameLocks/>
          </p:cNvGraphicFramePr>
          <p:nvPr>
            <p:extLst/>
          </p:nvPr>
        </p:nvGraphicFramePr>
        <p:xfrm>
          <a:off x="838200" y="1134284"/>
          <a:ext cx="10595280" cy="4550104"/>
        </p:xfrm>
        <a:graphic>
          <a:graphicData uri="http://schemas.openxmlformats.org/drawingml/2006/table">
            <a:tbl>
              <a:tblPr firstRow="1" bandRow="1"/>
              <a:tblGrid>
                <a:gridCol w="1116000">
                  <a:extLst>
                    <a:ext uri="{9D8B030D-6E8A-4147-A177-3AD203B41FA5}">
                      <a16:colId xmlns:a16="http://schemas.microsoft.com/office/drawing/2014/main" val="1946769777"/>
                    </a:ext>
                  </a:extLst>
                </a:gridCol>
                <a:gridCol w="2369820">
                  <a:extLst>
                    <a:ext uri="{9D8B030D-6E8A-4147-A177-3AD203B41FA5}">
                      <a16:colId xmlns:a16="http://schemas.microsoft.com/office/drawing/2014/main" val="2203536784"/>
                    </a:ext>
                  </a:extLst>
                </a:gridCol>
                <a:gridCol w="2369820">
                  <a:extLst>
                    <a:ext uri="{9D8B030D-6E8A-4147-A177-3AD203B41FA5}">
                      <a16:colId xmlns:a16="http://schemas.microsoft.com/office/drawing/2014/main" val="2179117517"/>
                    </a:ext>
                  </a:extLst>
                </a:gridCol>
                <a:gridCol w="2369820">
                  <a:extLst>
                    <a:ext uri="{9D8B030D-6E8A-4147-A177-3AD203B41FA5}">
                      <a16:colId xmlns:a16="http://schemas.microsoft.com/office/drawing/2014/main" val="3296121695"/>
                    </a:ext>
                  </a:extLst>
                </a:gridCol>
                <a:gridCol w="2369820">
                  <a:extLst>
                    <a:ext uri="{9D8B030D-6E8A-4147-A177-3AD203B41FA5}">
                      <a16:colId xmlns:a16="http://schemas.microsoft.com/office/drawing/2014/main" val="2281431125"/>
                    </a:ext>
                  </a:extLst>
                </a:gridCol>
              </a:tblGrid>
              <a:tr h="41403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1936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r>
                        <a:rPr lang="de-DE" sz="1800" b="1" i="0" dirty="0">
                          <a:solidFill>
                            <a:schemeClr val="bg1"/>
                          </a:solidFill>
                          <a:latin typeface="+mn-lt"/>
                        </a:rPr>
                        <a:t>I. Zeitfenster </a:t>
                      </a:r>
                      <a:br>
                        <a:rPr lang="de-DE" sz="1800" b="1" i="0" dirty="0">
                          <a:solidFill>
                            <a:schemeClr val="bg1"/>
                          </a:solidFill>
                          <a:latin typeface="+mn-lt"/>
                        </a:rPr>
                      </a:br>
                      <a:r>
                        <a:rPr lang="de-DE" sz="1800" b="1" i="0" dirty="0">
                          <a:solidFill>
                            <a:schemeClr val="bg1"/>
                          </a:solidFill>
                          <a:latin typeface="+mn-lt"/>
                        </a:rPr>
                        <a:t>„Berufsausbildung und -erfahrung“</a:t>
                      </a:r>
                      <a:endParaRPr lang="de-DE" sz="1800" b="1" i="1" dirty="0">
                        <a:solidFill>
                          <a:schemeClr val="bg1"/>
                        </a:solidFill>
                        <a:latin typeface="+mn-lt"/>
                      </a:endParaRPr>
                    </a:p>
                    <a:p>
                      <a:endParaRPr lang="de-DE" sz="1800" b="0" i="1" dirty="0">
                        <a:solidFill>
                          <a:schemeClr val="bg1"/>
                        </a:solidFill>
                        <a:latin typeface="+mn-lt"/>
                      </a:endParaRPr>
                    </a:p>
                    <a:p>
                      <a:r>
                        <a:rPr lang="de-DE" sz="1800" b="0" i="1" dirty="0">
                          <a:solidFill>
                            <a:schemeClr val="bg1"/>
                          </a:solidFill>
                          <a:latin typeface="+mn-lt"/>
                        </a:rPr>
                        <a:t>      </a:t>
                      </a:r>
                    </a:p>
                    <a:p>
                      <a:r>
                        <a:rPr lang="de-DE" sz="1800" b="0" i="1" dirty="0">
                          <a:solidFill>
                            <a:schemeClr val="bg1"/>
                          </a:solidFill>
                          <a:latin typeface="+mn-lt"/>
                        </a:rPr>
                        <a:t>        max. zwei Jahre in 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hMerge="1">
                  <a:txBody>
                    <a:bodyPr/>
                    <a:lstStyle/>
                    <a:p>
                      <a:endParaRPr lang="de-DE" i="1" dirty="0"/>
                    </a:p>
                  </a:txBody>
                  <a:tcPr>
                    <a:solidFill>
                      <a:schemeClr val="accent2">
                        <a:lumMod val="60000"/>
                        <a:lumOff val="4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Qualifizierungsstufe</a:t>
                      </a:r>
                      <a:br>
                        <a:rPr lang="de-DE" sz="1800" b="1" dirty="0">
                          <a:latin typeface="+mn-lt"/>
                        </a:rPr>
                      </a:br>
                      <a:r>
                        <a:rPr lang="de-DE" sz="1800" b="1" dirty="0">
                          <a:latin typeface="+mn-lt"/>
                        </a:rPr>
                        <a:t/>
                      </a:r>
                      <a:br>
                        <a:rPr lang="de-DE" sz="1800" b="1" dirty="0">
                          <a:latin typeface="+mn-lt"/>
                        </a:rPr>
                      </a:br>
                      <a:r>
                        <a:rPr lang="de-DE" sz="1800" i="1" dirty="0">
                          <a:latin typeface="+mn-lt"/>
                        </a:rPr>
                        <a:t>Vollzeit (1 Jahr)</a:t>
                      </a:r>
                      <a:r>
                        <a:rPr lang="de-DE" sz="1800" i="1" baseline="0" dirty="0">
                          <a:latin typeface="+mn-lt"/>
                        </a:rPr>
                        <a:t> oder </a:t>
                      </a:r>
                      <a:br>
                        <a:rPr lang="de-DE" sz="1800" i="1" baseline="0" dirty="0">
                          <a:latin typeface="+mn-lt"/>
                        </a:rPr>
                      </a:br>
                      <a:r>
                        <a:rPr lang="de-DE" sz="1800" i="1" baseline="0" dirty="0">
                          <a:latin typeface="+mn-lt"/>
                        </a:rPr>
                        <a:t>berufsbegleitend in Teilzeit (2 Jahre), 1200 Std.</a:t>
                      </a:r>
                      <a:endParaRPr lang="de-DE" sz="1800" i="1" dirty="0">
                        <a:latin typeface="+mn-lt"/>
                      </a:endParaRPr>
                    </a:p>
                    <a:p>
                      <a:r>
                        <a:rPr lang="de-DE" sz="1800" dirty="0">
                          <a:latin typeface="+mn-lt"/>
                        </a:rPr>
                        <a:t/>
                      </a:r>
                      <a:br>
                        <a:rPr lang="de-DE" sz="1800" dirty="0">
                          <a:latin typeface="+mn-lt"/>
                        </a:rPr>
                      </a:br>
                      <a:r>
                        <a:rPr lang="de-DE" sz="18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15430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i="0" dirty="0">
                          <a:latin typeface="+mn-lt"/>
                        </a:rPr>
                        <a:t>II. Zeitfenster </a:t>
                      </a:r>
                      <a:br>
                        <a:rPr lang="de-DE" sz="1800" b="1" i="0" dirty="0">
                          <a:latin typeface="+mn-lt"/>
                        </a:rPr>
                      </a:br>
                      <a:r>
                        <a:rPr lang="de-DE" sz="1800" b="1" i="0" dirty="0">
                          <a:latin typeface="+mn-lt"/>
                        </a:rPr>
                        <a:t>„Nicht angerechnete Unterrichtsanteile“</a:t>
                      </a:r>
                    </a:p>
                    <a:p>
                      <a:r>
                        <a:rPr lang="de-DE" sz="1800" b="0" i="1" dirty="0">
                          <a:latin typeface="+mn-lt"/>
                        </a:rPr>
                        <a:t>       </a:t>
                      </a:r>
                    </a:p>
                    <a:p>
                      <a:r>
                        <a:rPr lang="de-DE" sz="1800" b="0" i="1" dirty="0">
                          <a:latin typeface="+mn-lt"/>
                        </a:rPr>
                        <a:t>        Ausbildungs-/berufsbegleitend</a:t>
                      </a:r>
                      <a:r>
                        <a:rPr lang="de-DE" sz="1800" b="0" i="1" baseline="0" dirty="0">
                          <a:latin typeface="+mn-lt"/>
                        </a:rPr>
                        <a:t> laut           </a:t>
                      </a:r>
                    </a:p>
                    <a:p>
                      <a:r>
                        <a:rPr lang="de-DE" sz="1800" b="0" i="1" baseline="0" dirty="0">
                          <a:latin typeface="+mn-lt"/>
                        </a:rPr>
                        <a:t>       Auflagenplan</a:t>
                      </a:r>
                      <a:endParaRPr lang="de-DE" sz="1800" b="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b="0" i="1" dirty="0">
                        <a:latin typeface="+mn-lt"/>
                      </a:endParaRPr>
                    </a:p>
                    <a:p>
                      <a:endParaRPr lang="de-DE" sz="1800" b="0" i="1" dirty="0">
                        <a:latin typeface="+mn-lt"/>
                      </a:endParaRPr>
                    </a:p>
                    <a:p>
                      <a:endParaRPr lang="de-DE" sz="1800" b="0" i="1" dirty="0">
                        <a:latin typeface="+mn-lt"/>
                      </a:endParaRPr>
                    </a:p>
                    <a:p>
                      <a:r>
                        <a:rPr lang="de-DE" sz="1800" b="0" i="1" dirty="0">
                          <a:latin typeface="+mn-lt"/>
                        </a:rPr>
                        <a:t>(ggf. Reserve</a:t>
                      </a:r>
                      <a:r>
                        <a:rPr lang="de-DE" sz="1800" b="0" i="1" baseline="0" dirty="0">
                          <a:latin typeface="+mn-lt"/>
                        </a:rPr>
                        <a:t> II. Zeitfenster)</a:t>
                      </a:r>
                      <a:endParaRPr lang="de-DE" sz="1800" b="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399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1</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2</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93764395"/>
                  </a:ext>
                </a:extLst>
              </a:tr>
            </a:tbl>
          </a:graphicData>
        </a:graphic>
      </p:graphicFrame>
      <p:sp>
        <p:nvSpPr>
          <p:cNvPr id="7" name="Richtungspfeil 6"/>
          <p:cNvSpPr/>
          <p:nvPr/>
        </p:nvSpPr>
        <p:spPr>
          <a:xfrm>
            <a:off x="206477" y="4327209"/>
            <a:ext cx="2160001" cy="900000"/>
          </a:xfrm>
          <a:prstGeom prst="homePlate">
            <a:avLst/>
          </a:prstGeom>
          <a:solidFill>
            <a:srgbClr val="4472C4">
              <a:lumMod val="75000"/>
            </a:srgb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latin typeface="Arial"/>
                <a:ea typeface="ＭＳ Ｐゴシック" panose="020B0600070205080204" pitchFamily="34" charset="-128"/>
                <a:cs typeface="+mn-cs"/>
              </a:rPr>
              <a:t>Auflagen: Nicht angerechnete Diff.-Module/-Fächer</a:t>
            </a:r>
          </a:p>
        </p:txBody>
      </p:sp>
      <p:sp>
        <p:nvSpPr>
          <p:cNvPr id="8" name="Richtungspfeil 7"/>
          <p:cNvSpPr/>
          <p:nvPr/>
        </p:nvSpPr>
        <p:spPr>
          <a:xfrm>
            <a:off x="206478" y="2511104"/>
            <a:ext cx="2160000" cy="900000"/>
          </a:xfrm>
          <a:prstGeom prst="homePlate">
            <a:avLst/>
          </a:prstGeom>
          <a:solidFill>
            <a:srgbClr val="4472C4">
              <a:lumMod val="75000"/>
            </a:srgbClr>
          </a:solidFill>
          <a:ln w="285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0" cap="none" spc="0" normalizeH="0" baseline="0" noProof="0" dirty="0">
                <a:ln>
                  <a:noFill/>
                </a:ln>
                <a:solidFill>
                  <a:prstClr val="white"/>
                </a:solidFill>
                <a:effectLst/>
                <a:uLnTx/>
                <a:uFillTx/>
                <a:latin typeface="Arial"/>
                <a:ea typeface="ＭＳ Ｐゴシック" panose="020B0600070205080204" pitchFamily="34" charset="-128"/>
                <a:cs typeface="+mn-cs"/>
              </a:rPr>
              <a:t>Auflagen: Berufsausbildung/ Berufserfahrung</a:t>
            </a:r>
          </a:p>
        </p:txBody>
      </p:sp>
    </p:spTree>
    <p:extLst>
      <p:ext uri="{BB962C8B-B14F-4D97-AF65-F5344CB8AC3E}">
        <p14:creationId xmlns:p14="http://schemas.microsoft.com/office/powerpoint/2010/main" val="1469431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br>
              <a:rPr lang="de-DE" dirty="0"/>
            </a:br>
            <a:r>
              <a:rPr lang="de-DE" dirty="0"/>
              <a:t>Beispiel 1: Studienaussteigende ohne Berufsausbildung und -erfahrung</a:t>
            </a:r>
          </a:p>
        </p:txBody>
      </p:sp>
      <p:sp>
        <p:nvSpPr>
          <p:cNvPr id="10" name="Titel 1"/>
          <p:cNvSpPr txBox="1">
            <a:spLocks/>
          </p:cNvSpPr>
          <p:nvPr/>
        </p:nvSpPr>
        <p:spPr>
          <a:xfrm>
            <a:off x="384000" y="747964"/>
            <a:ext cx="10515600" cy="5528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5" name="Inhaltsplatzhalter 4"/>
          <p:cNvGraphicFramePr>
            <a:graphicFrameLocks/>
          </p:cNvGraphicFramePr>
          <p:nvPr>
            <p:extLst/>
          </p:nvPr>
        </p:nvGraphicFramePr>
        <p:xfrm>
          <a:off x="788238" y="1024407"/>
          <a:ext cx="9510793" cy="4814918"/>
        </p:xfrm>
        <a:graphic>
          <a:graphicData uri="http://schemas.openxmlformats.org/drawingml/2006/table">
            <a:tbl>
              <a:tblPr firstRow="1" bandRow="1"/>
              <a:tblGrid>
                <a:gridCol w="1288432">
                  <a:extLst>
                    <a:ext uri="{9D8B030D-6E8A-4147-A177-3AD203B41FA5}">
                      <a16:colId xmlns:a16="http://schemas.microsoft.com/office/drawing/2014/main" val="1946769777"/>
                    </a:ext>
                  </a:extLst>
                </a:gridCol>
                <a:gridCol w="2689759">
                  <a:extLst>
                    <a:ext uri="{9D8B030D-6E8A-4147-A177-3AD203B41FA5}">
                      <a16:colId xmlns:a16="http://schemas.microsoft.com/office/drawing/2014/main" val="2203536784"/>
                    </a:ext>
                  </a:extLst>
                </a:gridCol>
                <a:gridCol w="2788537">
                  <a:extLst>
                    <a:ext uri="{9D8B030D-6E8A-4147-A177-3AD203B41FA5}">
                      <a16:colId xmlns:a16="http://schemas.microsoft.com/office/drawing/2014/main" val="3637779087"/>
                    </a:ext>
                  </a:extLst>
                </a:gridCol>
                <a:gridCol w="1018498">
                  <a:extLst>
                    <a:ext uri="{9D8B030D-6E8A-4147-A177-3AD203B41FA5}">
                      <a16:colId xmlns:a16="http://schemas.microsoft.com/office/drawing/2014/main" val="3296121695"/>
                    </a:ext>
                  </a:extLst>
                </a:gridCol>
                <a:gridCol w="1725567">
                  <a:extLst>
                    <a:ext uri="{9D8B030D-6E8A-4147-A177-3AD203B41FA5}">
                      <a16:colId xmlns:a16="http://schemas.microsoft.com/office/drawing/2014/main" val="2281431125"/>
                    </a:ext>
                  </a:extLst>
                </a:gridCol>
              </a:tblGrid>
              <a:tr h="52543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600" dirty="0">
                          <a:latin typeface="Arial" panose="020B0604020202020204" pitchFamily="34" charset="0"/>
                          <a:cs typeface="Arial" panose="020B0604020202020204" pitchFamily="34" charset="0"/>
                        </a:rPr>
                        <a:t>Differenzierungsstufe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600" dirty="0">
                          <a:latin typeface="Arial" panose="020B0604020202020204" pitchFamily="34" charset="0"/>
                          <a:cs typeface="Arial" panose="020B0604020202020204" pitchFamily="34" charset="0"/>
                        </a:rPr>
                        <a:t>Qualifizierungsstufe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6713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smtClean="0">
                          <a:latin typeface="Arial" panose="020B0604020202020204" pitchFamily="34" charset="0"/>
                          <a:cs typeface="Arial" panose="020B0604020202020204" pitchFamily="34" charset="0"/>
                        </a:rPr>
                        <a:t>Tagesform</a:t>
                      </a:r>
                      <a:endParaRPr lang="de-DE" sz="12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600" b="1" dirty="0" smtClean="0">
                          <a:solidFill>
                            <a:schemeClr val="bg1"/>
                          </a:solidFill>
                          <a:latin typeface="Arial" panose="020B0604020202020204" pitchFamily="34" charset="0"/>
                          <a:cs typeface="Arial" panose="020B0604020202020204" pitchFamily="34" charset="0"/>
                        </a:rPr>
                        <a:t>Berufsausbildung </a:t>
                      </a:r>
                      <a:br>
                        <a:rPr lang="de-DE" sz="1600" b="1" dirty="0" smtClean="0">
                          <a:solidFill>
                            <a:schemeClr val="bg1"/>
                          </a:solidFill>
                          <a:latin typeface="Arial" panose="020B0604020202020204" pitchFamily="34" charset="0"/>
                          <a:cs typeface="Arial" panose="020B0604020202020204" pitchFamily="34" charset="0"/>
                        </a:rPr>
                      </a:br>
                      <a:endParaRPr lang="de-DE" sz="1500" b="0" dirty="0" smtClean="0">
                        <a:solidFill>
                          <a:schemeClr val="bg1"/>
                        </a:solidFill>
                        <a:latin typeface="Arial" panose="020B0604020202020204" pitchFamily="34" charset="0"/>
                        <a:cs typeface="Arial" panose="020B0604020202020204" pitchFamily="34" charset="0"/>
                      </a:endParaRPr>
                    </a:p>
                    <a:p>
                      <a:r>
                        <a:rPr lang="de-DE" sz="1500" i="0" dirty="0" smtClean="0">
                          <a:solidFill>
                            <a:schemeClr val="bg1"/>
                          </a:solidFill>
                          <a:latin typeface="Arial" panose="020B0604020202020204" pitchFamily="34" charset="0"/>
                          <a:cs typeface="Arial" panose="020B0604020202020204" pitchFamily="34" charset="0"/>
                        </a:rPr>
                        <a:t>Verkürzung</a:t>
                      </a:r>
                      <a:r>
                        <a:rPr lang="de-DE" sz="1500" i="0" baseline="0" dirty="0" smtClean="0">
                          <a:solidFill>
                            <a:schemeClr val="bg1"/>
                          </a:solidFill>
                          <a:latin typeface="Arial" panose="020B0604020202020204" pitchFamily="34" charset="0"/>
                          <a:cs typeface="Arial" panose="020B0604020202020204" pitchFamily="34" charset="0"/>
                        </a:rPr>
                        <a:t> für Ziel-gruppe mit Hochschulreife</a:t>
                      </a:r>
                    </a:p>
                    <a:p>
                      <a:endParaRPr lang="de-DE" sz="1500" b="0" dirty="0" smtClean="0">
                        <a:solidFill>
                          <a:schemeClr val="bg1"/>
                        </a:solidFill>
                        <a:latin typeface="Arial" panose="020B0604020202020204" pitchFamily="34" charset="0"/>
                        <a:cs typeface="Arial" panose="020B0604020202020204" pitchFamily="34" charset="0"/>
                      </a:endParaRPr>
                    </a:p>
                    <a:p>
                      <a:r>
                        <a:rPr lang="de-DE" sz="1500" b="0" i="1" dirty="0" smtClean="0">
                          <a:solidFill>
                            <a:schemeClr val="bg1"/>
                          </a:solidFill>
                          <a:latin typeface="Arial" panose="020B0604020202020204" pitchFamily="34" charset="0"/>
                          <a:cs typeface="Arial" panose="020B0604020202020204" pitchFamily="34" charset="0"/>
                        </a:rPr>
                        <a:t>Zweijähriger </a:t>
                      </a:r>
                      <a:r>
                        <a:rPr lang="de-DE" sz="1500" b="0" i="1" dirty="0" err="1" smtClean="0">
                          <a:solidFill>
                            <a:schemeClr val="bg1"/>
                          </a:solidFill>
                          <a:latin typeface="Arial" panose="020B0604020202020204" pitchFamily="34" charset="0"/>
                          <a:cs typeface="Arial" panose="020B0604020202020204" pitchFamily="34" charset="0"/>
                        </a:rPr>
                        <a:t>Ausbil-dungsberuf</a:t>
                      </a:r>
                      <a:r>
                        <a:rPr lang="de-DE" sz="1500" b="0" i="1" dirty="0" smtClean="0">
                          <a:solidFill>
                            <a:schemeClr val="bg1"/>
                          </a:solidFill>
                          <a:latin typeface="Arial" panose="020B0604020202020204" pitchFamily="34" charset="0"/>
                          <a:cs typeface="Arial" panose="020B0604020202020204" pitchFamily="34" charset="0"/>
                        </a:rPr>
                        <a:t>: </a:t>
                      </a:r>
                      <a:r>
                        <a:rPr lang="de-DE" sz="1500" i="1" dirty="0" smtClean="0">
                          <a:solidFill>
                            <a:schemeClr val="bg1"/>
                          </a:solidFill>
                          <a:latin typeface="Arial" panose="020B0604020202020204" pitchFamily="34" charset="0"/>
                          <a:cs typeface="Arial" panose="020B0604020202020204" pitchFamily="34" charset="0"/>
                        </a:rPr>
                        <a:t>Vollzeit (1 Jahr), </a:t>
                      </a:r>
                      <a:r>
                        <a:rPr lang="de-DE" sz="1500" i="1" baseline="0" dirty="0" smtClean="0">
                          <a:solidFill>
                            <a:schemeClr val="bg1"/>
                          </a:solidFill>
                          <a:latin typeface="Arial" panose="020B0604020202020204" pitchFamily="34" charset="0"/>
                          <a:cs typeface="Arial" panose="020B0604020202020204" pitchFamily="34" charset="0"/>
                        </a:rPr>
                        <a:t>Kammerprüfung</a:t>
                      </a:r>
                      <a:endParaRPr lang="de-DE" sz="1500" i="1" dirty="0" smtClean="0">
                        <a:solidFill>
                          <a:schemeClr val="bg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6A800">
                        <a:lumMod val="75000"/>
                        <a:alpha val="85000"/>
                      </a:srgbClr>
                    </a:solidFill>
                  </a:tcPr>
                </a:tc>
                <a:tc>
                  <a:txBody>
                    <a:bodyPr/>
                    <a:lstStyle/>
                    <a:p>
                      <a:r>
                        <a:rPr lang="de-DE" sz="1600" b="1" dirty="0" smtClean="0">
                          <a:solidFill>
                            <a:schemeClr val="tx1"/>
                          </a:solidFill>
                          <a:latin typeface="Arial" panose="020B0604020202020204" pitchFamily="34" charset="0"/>
                          <a:cs typeface="Arial" panose="020B0604020202020204" pitchFamily="34" charset="0"/>
                        </a:rPr>
                        <a:t>Berufserfahrung</a:t>
                      </a:r>
                      <a:r>
                        <a:rPr lang="de-DE" sz="1600" dirty="0">
                          <a:solidFill>
                            <a:schemeClr val="tx1"/>
                          </a:solidFill>
                          <a:latin typeface="Arial" panose="020B0604020202020204" pitchFamily="34" charset="0"/>
                          <a:cs typeface="Arial" panose="020B0604020202020204" pitchFamily="34" charset="0"/>
                        </a:rPr>
                        <a:t/>
                      </a:r>
                      <a:br>
                        <a:rPr lang="de-DE" sz="1600" dirty="0">
                          <a:solidFill>
                            <a:schemeClr val="tx1"/>
                          </a:solidFill>
                          <a:latin typeface="Arial" panose="020B0604020202020204" pitchFamily="34" charset="0"/>
                          <a:cs typeface="Arial" panose="020B0604020202020204" pitchFamily="34" charset="0"/>
                        </a:rPr>
                      </a:br>
                      <a:endParaRPr lang="de-DE" sz="1600" dirty="0" smtClean="0">
                        <a:solidFill>
                          <a:schemeClr val="tx1"/>
                        </a:solidFill>
                        <a:latin typeface="Arial" panose="020B0604020202020204" pitchFamily="34" charset="0"/>
                        <a:cs typeface="Arial" panose="020B0604020202020204" pitchFamily="34" charset="0"/>
                      </a:endParaRPr>
                    </a:p>
                    <a:p>
                      <a:r>
                        <a:rPr lang="de-DE" sz="1600" i="0" dirty="0" smtClean="0">
                          <a:solidFill>
                            <a:schemeClr val="tx1"/>
                          </a:solidFill>
                          <a:latin typeface="Arial" panose="020B0604020202020204" pitchFamily="34" charset="0"/>
                          <a:cs typeface="Arial" panose="020B0604020202020204" pitchFamily="34" charset="0"/>
                        </a:rPr>
                        <a:t>in </a:t>
                      </a:r>
                      <a:r>
                        <a:rPr lang="de-DE" sz="1600" i="0" dirty="0">
                          <a:solidFill>
                            <a:schemeClr val="tx1"/>
                          </a:solidFill>
                          <a:latin typeface="Arial" panose="020B0604020202020204" pitchFamily="34" charset="0"/>
                          <a:cs typeface="Arial" panose="020B0604020202020204" pitchFamily="34" charset="0"/>
                        </a:rPr>
                        <a:t>kooperierenden Unternehmen</a:t>
                      </a:r>
                    </a:p>
                    <a:p>
                      <a:endParaRPr lang="de-DE" sz="1600" dirty="0" smtClean="0">
                        <a:solidFill>
                          <a:schemeClr val="tx1"/>
                        </a:solidFill>
                        <a:latin typeface="Arial" panose="020B0604020202020204" pitchFamily="34" charset="0"/>
                        <a:cs typeface="Arial" panose="020B0604020202020204" pitchFamily="34" charset="0"/>
                      </a:endParaRPr>
                    </a:p>
                    <a:p>
                      <a:endParaRPr lang="de-DE" sz="1600" dirty="0">
                        <a:solidFill>
                          <a:schemeClr val="tx1"/>
                        </a:solidFill>
                        <a:latin typeface="Arial" panose="020B0604020202020204" pitchFamily="34" charset="0"/>
                        <a:cs typeface="Arial" panose="020B0604020202020204" pitchFamily="34" charset="0"/>
                      </a:endParaRPr>
                    </a:p>
                    <a:p>
                      <a:r>
                        <a:rPr lang="de-DE" sz="1600" i="1" dirty="0">
                          <a:solidFill>
                            <a:schemeClr val="tx1"/>
                          </a:solidFill>
                          <a:latin typeface="Arial" panose="020B0604020202020204" pitchFamily="34" charset="0"/>
                          <a:cs typeface="Arial" panose="020B0604020202020204" pitchFamily="34" charset="0"/>
                        </a:rPr>
                        <a:t>Vollzeit (1 Jahr)</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6A800">
                        <a:lumMod val="40000"/>
                        <a:lumOff val="6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600" b="1" dirty="0" smtClean="0">
                          <a:latin typeface="Arial" panose="020B0604020202020204" pitchFamily="34" charset="0"/>
                          <a:cs typeface="Arial" panose="020B0604020202020204" pitchFamily="34" charset="0"/>
                        </a:rPr>
                        <a:t>Qualifizierungsstufe</a:t>
                      </a:r>
                      <a:r>
                        <a:rPr lang="de-DE" sz="1600" b="1" dirty="0">
                          <a:latin typeface="Arial" panose="020B0604020202020204" pitchFamily="34" charset="0"/>
                          <a:cs typeface="Arial" panose="020B0604020202020204" pitchFamily="34" charset="0"/>
                        </a:rPr>
                        <a:t/>
                      </a:r>
                      <a:br>
                        <a:rPr lang="de-DE" sz="1600" b="1" dirty="0">
                          <a:latin typeface="Arial" panose="020B0604020202020204" pitchFamily="34" charset="0"/>
                          <a:cs typeface="Arial" panose="020B0604020202020204" pitchFamily="34" charset="0"/>
                        </a:rPr>
                      </a:br>
                      <a:endParaRPr lang="de-DE" sz="1600" b="1" dirty="0" smtClean="0">
                        <a:latin typeface="Arial" panose="020B0604020202020204" pitchFamily="34" charset="0"/>
                        <a:cs typeface="Arial" panose="020B0604020202020204" pitchFamily="34" charset="0"/>
                      </a:endParaRPr>
                    </a:p>
                    <a:p>
                      <a:r>
                        <a:rPr lang="de-DE" sz="1600" i="1" dirty="0" smtClean="0">
                          <a:latin typeface="Arial" panose="020B0604020202020204" pitchFamily="34" charset="0"/>
                          <a:cs typeface="Arial" panose="020B0604020202020204" pitchFamily="34" charset="0"/>
                        </a:rPr>
                        <a:t>Vollzeit </a:t>
                      </a:r>
                      <a:r>
                        <a:rPr lang="de-DE" sz="1600" i="1" dirty="0">
                          <a:latin typeface="Arial" panose="020B0604020202020204" pitchFamily="34" charset="0"/>
                          <a:cs typeface="Arial" panose="020B0604020202020204" pitchFamily="34" charset="0"/>
                        </a:rPr>
                        <a:t>(1 Jahr)</a:t>
                      </a:r>
                      <a:r>
                        <a:rPr lang="de-DE" sz="1600" i="1" baseline="0" dirty="0">
                          <a:latin typeface="Arial" panose="020B0604020202020204" pitchFamily="34" charset="0"/>
                          <a:cs typeface="Arial" panose="020B0604020202020204" pitchFamily="34" charset="0"/>
                        </a:rPr>
                        <a:t> oder </a:t>
                      </a:r>
                      <a:br>
                        <a:rPr lang="de-DE" sz="1600" i="1" baseline="0" dirty="0">
                          <a:latin typeface="Arial" panose="020B0604020202020204" pitchFamily="34" charset="0"/>
                          <a:cs typeface="Arial" panose="020B0604020202020204" pitchFamily="34" charset="0"/>
                        </a:rPr>
                      </a:br>
                      <a:r>
                        <a:rPr lang="de-DE" sz="1600" i="1" baseline="0" dirty="0" smtClean="0">
                          <a:latin typeface="Arial" panose="020B0604020202020204" pitchFamily="34" charset="0"/>
                          <a:cs typeface="Arial" panose="020B0604020202020204" pitchFamily="34" charset="0"/>
                        </a:rPr>
                        <a:t>Teilzeit (</a:t>
                      </a:r>
                      <a:r>
                        <a:rPr lang="de-DE" sz="1600" i="1" baseline="0" dirty="0">
                          <a:latin typeface="Arial" panose="020B0604020202020204" pitchFamily="34" charset="0"/>
                          <a:cs typeface="Arial" panose="020B0604020202020204" pitchFamily="34" charset="0"/>
                        </a:rPr>
                        <a:t>2 </a:t>
                      </a:r>
                      <a:r>
                        <a:rPr lang="de-DE" sz="1600" i="1" baseline="0" dirty="0" smtClean="0">
                          <a:latin typeface="Arial" panose="020B0604020202020204" pitchFamily="34" charset="0"/>
                          <a:cs typeface="Arial" panose="020B0604020202020204" pitchFamily="34" charset="0"/>
                        </a:rPr>
                        <a:t>Jahre)</a:t>
                      </a:r>
                      <a:endParaRPr lang="de-DE" sz="1600" i="1"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r>
                        <a:rPr lang="de-DE" sz="1600" i="1" dirty="0">
                          <a:latin typeface="Arial" panose="020B0604020202020204" pitchFamily="34" charset="0"/>
                          <a:cs typeface="Arial" panose="020B0604020202020204" pitchFamily="34" charset="0"/>
                        </a:rPr>
                        <a:t>Staatsprüfung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11113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smtClean="0">
                          <a:latin typeface="Arial" panose="020B0604020202020204" pitchFamily="34" charset="0"/>
                          <a:cs typeface="Arial" panose="020B0604020202020204" pitchFamily="34" charset="0"/>
                        </a:rPr>
                        <a:t>Teilzeitform (</a:t>
                      </a:r>
                      <a:r>
                        <a:rPr lang="de-DE" sz="1200" dirty="0" err="1" smtClean="0">
                          <a:latin typeface="Arial" panose="020B0604020202020204" pitchFamily="34" charset="0"/>
                          <a:cs typeface="Arial" panose="020B0604020202020204" pitchFamily="34" charset="0"/>
                        </a:rPr>
                        <a:t>berufsbe</a:t>
                      </a:r>
                      <a:r>
                        <a:rPr lang="de-DE" sz="1200" dirty="0" smtClean="0">
                          <a:latin typeface="Arial" panose="020B0604020202020204" pitchFamily="34" charset="0"/>
                          <a:cs typeface="Arial" panose="020B0604020202020204" pitchFamily="34" charset="0"/>
                        </a:rPr>
                        <a:t>-gleitend)</a:t>
                      </a:r>
                      <a:endParaRPr lang="de-DE" sz="12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Arial" panose="020B0604020202020204" pitchFamily="34" charset="0"/>
                          <a:cs typeface="Arial" panose="020B0604020202020204" pitchFamily="34" charset="0"/>
                        </a:rPr>
                        <a:t>Fehlende Module der Differenzierungsstufe </a:t>
                      </a:r>
                      <a:br>
                        <a:rPr lang="de-DE" sz="1600" b="1" dirty="0" smtClean="0">
                          <a:latin typeface="Arial" panose="020B0604020202020204" pitchFamily="34" charset="0"/>
                          <a:cs typeface="Arial" panose="020B0604020202020204" pitchFamily="34" charset="0"/>
                        </a:rPr>
                      </a:br>
                      <a:r>
                        <a:rPr lang="de-DE" sz="1600" b="0" dirty="0" smtClean="0">
                          <a:latin typeface="Arial" panose="020B0604020202020204" pitchFamily="34" charset="0"/>
                          <a:cs typeface="Arial" panose="020B0604020202020204" pitchFamily="34" charset="0"/>
                        </a:rPr>
                        <a:t>(</a:t>
                      </a:r>
                      <a:r>
                        <a:rPr lang="de-DE" sz="1600" b="0" i="0" baseline="0" dirty="0" smtClean="0">
                          <a:latin typeface="Arial" panose="020B0604020202020204" pitchFamily="34" charset="0"/>
                          <a:cs typeface="Arial" panose="020B0604020202020204" pitchFamily="34" charset="0"/>
                        </a:rPr>
                        <a:t>gemäß Auflagenplan)</a:t>
                      </a:r>
                      <a:endParaRPr lang="de-DE" sz="1600" i="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de-DE"/>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600" i="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5067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smtClean="0">
                          <a:latin typeface="Arial" panose="020B0604020202020204" pitchFamily="34" charset="0"/>
                          <a:cs typeface="Arial" panose="020B0604020202020204" pitchFamily="34" charset="0"/>
                        </a:rPr>
                        <a:t>Semester</a:t>
                      </a:r>
                      <a:endParaRPr lang="de-DE" sz="1200" b="1"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1</a:t>
                      </a:r>
                      <a:endParaRPr lang="de-DE" sz="16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de-DE" sz="1600" b="1" dirty="0">
                          <a:latin typeface="Arial" panose="020B0604020202020204" pitchFamily="34" charset="0"/>
                          <a:cs typeface="Arial" panose="020B0604020202020204" pitchFamily="34" charset="0"/>
                        </a:rPr>
                        <a:t>2</a:t>
                      </a:r>
                      <a:endParaRPr lang="de-DE" sz="16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3</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93764395"/>
                  </a:ext>
                </a:extLst>
              </a:tr>
            </a:tbl>
          </a:graphicData>
        </a:graphic>
      </p:graphicFrame>
    </p:spTree>
    <p:extLst>
      <p:ext uri="{BB962C8B-B14F-4D97-AF65-F5344CB8AC3E}">
        <p14:creationId xmlns:p14="http://schemas.microsoft.com/office/powerpoint/2010/main" val="3246435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br>
              <a:rPr lang="de-DE" dirty="0"/>
            </a:br>
            <a:r>
              <a:rPr lang="de-DE" dirty="0"/>
              <a:t>Beispiel 1: Studienaussteigende ohne Berufsausbildung und -erfahrung</a:t>
            </a:r>
          </a:p>
        </p:txBody>
      </p:sp>
      <p:sp>
        <p:nvSpPr>
          <p:cNvPr id="10" name="Titel 1"/>
          <p:cNvSpPr txBox="1">
            <a:spLocks/>
          </p:cNvSpPr>
          <p:nvPr/>
        </p:nvSpPr>
        <p:spPr>
          <a:xfrm>
            <a:off x="384000" y="747964"/>
            <a:ext cx="10515600" cy="5528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5" name="Inhaltsplatzhalter 4"/>
          <p:cNvGraphicFramePr>
            <a:graphicFrameLocks/>
          </p:cNvGraphicFramePr>
          <p:nvPr>
            <p:extLst/>
          </p:nvPr>
        </p:nvGraphicFramePr>
        <p:xfrm>
          <a:off x="834190" y="1026695"/>
          <a:ext cx="9464844" cy="4748464"/>
        </p:xfrm>
        <a:graphic>
          <a:graphicData uri="http://schemas.openxmlformats.org/drawingml/2006/table">
            <a:tbl>
              <a:tblPr firstRow="1" bandRow="1"/>
              <a:tblGrid>
                <a:gridCol w="1282207">
                  <a:extLst>
                    <a:ext uri="{9D8B030D-6E8A-4147-A177-3AD203B41FA5}">
                      <a16:colId xmlns:a16="http://schemas.microsoft.com/office/drawing/2014/main" val="1946769777"/>
                    </a:ext>
                  </a:extLst>
                </a:gridCol>
                <a:gridCol w="2676764">
                  <a:extLst>
                    <a:ext uri="{9D8B030D-6E8A-4147-A177-3AD203B41FA5}">
                      <a16:colId xmlns:a16="http://schemas.microsoft.com/office/drawing/2014/main" val="2203536784"/>
                    </a:ext>
                  </a:extLst>
                </a:gridCol>
                <a:gridCol w="1257948">
                  <a:extLst>
                    <a:ext uri="{9D8B030D-6E8A-4147-A177-3AD203B41FA5}">
                      <a16:colId xmlns:a16="http://schemas.microsoft.com/office/drawing/2014/main" val="3637779087"/>
                    </a:ext>
                  </a:extLst>
                </a:gridCol>
                <a:gridCol w="1517117">
                  <a:extLst>
                    <a:ext uri="{9D8B030D-6E8A-4147-A177-3AD203B41FA5}">
                      <a16:colId xmlns:a16="http://schemas.microsoft.com/office/drawing/2014/main" val="2378383826"/>
                    </a:ext>
                  </a:extLst>
                </a:gridCol>
                <a:gridCol w="1370298">
                  <a:extLst>
                    <a:ext uri="{9D8B030D-6E8A-4147-A177-3AD203B41FA5}">
                      <a16:colId xmlns:a16="http://schemas.microsoft.com/office/drawing/2014/main" val="3296121695"/>
                    </a:ext>
                  </a:extLst>
                </a:gridCol>
                <a:gridCol w="1360510">
                  <a:extLst>
                    <a:ext uri="{9D8B030D-6E8A-4147-A177-3AD203B41FA5}">
                      <a16:colId xmlns:a16="http://schemas.microsoft.com/office/drawing/2014/main" val="2281431125"/>
                    </a:ext>
                  </a:extLst>
                </a:gridCol>
              </a:tblGrid>
              <a:tr h="52557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6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600" dirty="0">
                          <a:latin typeface="Arial" panose="020B0604020202020204" pitchFamily="34" charset="0"/>
                          <a:cs typeface="Arial" panose="020B0604020202020204" pitchFamily="34" charset="0"/>
                        </a:rPr>
                        <a:t>Differenzierungsstufe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de-DE" dirty="0"/>
                    </a:p>
                  </a:txBody>
                  <a:tcPr/>
                </a:tc>
                <a:tc hMerge="1">
                  <a:txBody>
                    <a:bodyPr/>
                    <a:lstStyle/>
                    <a:p>
                      <a:endParaRPr lang="de-DE"/>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600" dirty="0">
                          <a:latin typeface="Arial" panose="020B0604020202020204" pitchFamily="34" charset="0"/>
                          <a:cs typeface="Arial" panose="020B0604020202020204" pitchFamily="34" charset="0"/>
                        </a:rPr>
                        <a:t>Qualifizierungsstufe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6043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smtClean="0">
                          <a:latin typeface="Arial" panose="020B0604020202020204" pitchFamily="34" charset="0"/>
                          <a:cs typeface="Arial" panose="020B0604020202020204" pitchFamily="34" charset="0"/>
                        </a:rPr>
                        <a:t>Tagesform</a:t>
                      </a:r>
                      <a:endParaRPr lang="de-DE" sz="12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600" b="1" dirty="0" smtClean="0">
                          <a:solidFill>
                            <a:schemeClr val="bg1"/>
                          </a:solidFill>
                          <a:latin typeface="Arial" panose="020B0604020202020204" pitchFamily="34" charset="0"/>
                          <a:cs typeface="Arial" panose="020B0604020202020204" pitchFamily="34" charset="0"/>
                        </a:rPr>
                        <a:t>Berufsausbildung </a:t>
                      </a:r>
                      <a:br>
                        <a:rPr lang="de-DE" sz="1600" b="1" dirty="0" smtClean="0">
                          <a:solidFill>
                            <a:schemeClr val="bg1"/>
                          </a:solidFill>
                          <a:latin typeface="Arial" panose="020B0604020202020204" pitchFamily="34" charset="0"/>
                          <a:cs typeface="Arial" panose="020B0604020202020204" pitchFamily="34" charset="0"/>
                        </a:rPr>
                      </a:br>
                      <a:endParaRPr lang="de-DE" sz="1500" b="0" dirty="0" smtClean="0">
                        <a:solidFill>
                          <a:schemeClr val="bg1"/>
                        </a:solidFill>
                        <a:latin typeface="Arial" panose="020B0604020202020204" pitchFamily="34" charset="0"/>
                        <a:cs typeface="Arial" panose="020B0604020202020204" pitchFamily="34" charset="0"/>
                      </a:endParaRPr>
                    </a:p>
                    <a:p>
                      <a:r>
                        <a:rPr lang="de-DE" sz="1500" i="0" dirty="0" smtClean="0">
                          <a:solidFill>
                            <a:schemeClr val="bg1"/>
                          </a:solidFill>
                          <a:latin typeface="Arial" panose="020B0604020202020204" pitchFamily="34" charset="0"/>
                          <a:cs typeface="Arial" panose="020B0604020202020204" pitchFamily="34" charset="0"/>
                        </a:rPr>
                        <a:t>Verkürzung</a:t>
                      </a:r>
                      <a:r>
                        <a:rPr lang="de-DE" sz="1500" i="0" baseline="0" dirty="0" smtClean="0">
                          <a:solidFill>
                            <a:schemeClr val="bg1"/>
                          </a:solidFill>
                          <a:latin typeface="Arial" panose="020B0604020202020204" pitchFamily="34" charset="0"/>
                          <a:cs typeface="Arial" panose="020B0604020202020204" pitchFamily="34" charset="0"/>
                        </a:rPr>
                        <a:t> für Zielgruppe mit Hochschulreife</a:t>
                      </a:r>
                    </a:p>
                    <a:p>
                      <a:endParaRPr lang="de-DE" sz="1500" b="0" dirty="0" smtClean="0">
                        <a:solidFill>
                          <a:schemeClr val="bg1"/>
                        </a:solidFill>
                        <a:latin typeface="Arial" panose="020B0604020202020204" pitchFamily="34" charset="0"/>
                        <a:cs typeface="Arial" panose="020B0604020202020204" pitchFamily="34" charset="0"/>
                      </a:endParaRPr>
                    </a:p>
                    <a:p>
                      <a:r>
                        <a:rPr lang="de-DE" sz="1500" b="0" i="1" dirty="0" smtClean="0">
                          <a:solidFill>
                            <a:schemeClr val="bg1"/>
                          </a:solidFill>
                          <a:latin typeface="Arial" panose="020B0604020202020204" pitchFamily="34" charset="0"/>
                          <a:cs typeface="Arial" panose="020B0604020202020204" pitchFamily="34" charset="0"/>
                        </a:rPr>
                        <a:t>Dreijähriger Ausbildungsberuf: </a:t>
                      </a:r>
                      <a:r>
                        <a:rPr lang="de-DE" sz="1500" i="1" dirty="0" smtClean="0">
                          <a:solidFill>
                            <a:schemeClr val="bg1"/>
                          </a:solidFill>
                          <a:latin typeface="Arial" panose="020B0604020202020204" pitchFamily="34" charset="0"/>
                          <a:cs typeface="Arial" panose="020B0604020202020204" pitchFamily="34" charset="0"/>
                        </a:rPr>
                        <a:t>Vollzeit (1,5 Jahre), </a:t>
                      </a:r>
                      <a:r>
                        <a:rPr lang="de-DE" sz="1500" i="1" baseline="0" dirty="0" smtClean="0">
                          <a:solidFill>
                            <a:schemeClr val="bg1"/>
                          </a:solidFill>
                          <a:latin typeface="Arial" panose="020B0604020202020204" pitchFamily="34" charset="0"/>
                          <a:cs typeface="Arial" panose="020B0604020202020204" pitchFamily="34" charset="0"/>
                        </a:rPr>
                        <a:t>Kammerprüfung</a:t>
                      </a:r>
                      <a:endParaRPr lang="de-DE" sz="1500" i="1" dirty="0" smtClean="0">
                        <a:solidFill>
                          <a:schemeClr val="bg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6A800">
                        <a:lumMod val="75000"/>
                        <a:alpha val="85000"/>
                      </a:srgbClr>
                    </a:solidFill>
                  </a:tcPr>
                </a:tc>
                <a:tc hMerge="1">
                  <a:txBody>
                    <a:bodyPr/>
                    <a:lstStyle/>
                    <a:p>
                      <a:endParaRPr lang="de-DE" sz="1600" i="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6A800">
                        <a:lumMod val="40000"/>
                        <a:lumOff val="60000"/>
                      </a:srgbClr>
                    </a:solidFill>
                  </a:tcPr>
                </a:tc>
                <a:tc>
                  <a:txBody>
                    <a:bodyPr/>
                    <a:lstStyle/>
                    <a:p>
                      <a:r>
                        <a:rPr lang="de-DE" sz="1600" b="1" dirty="0" smtClean="0">
                          <a:solidFill>
                            <a:schemeClr val="tx1"/>
                          </a:solidFill>
                          <a:latin typeface="Arial" panose="020B0604020202020204" pitchFamily="34" charset="0"/>
                          <a:cs typeface="Arial" panose="020B0604020202020204" pitchFamily="34" charset="0"/>
                        </a:rPr>
                        <a:t>Berufs-erfahrung</a:t>
                      </a:r>
                      <a:r>
                        <a:rPr lang="de-DE" sz="1600" dirty="0">
                          <a:solidFill>
                            <a:schemeClr val="tx1"/>
                          </a:solidFill>
                          <a:latin typeface="Arial" panose="020B0604020202020204" pitchFamily="34" charset="0"/>
                          <a:cs typeface="Arial" panose="020B0604020202020204" pitchFamily="34" charset="0"/>
                        </a:rPr>
                        <a:t/>
                      </a:r>
                      <a:br>
                        <a:rPr lang="de-DE" sz="1600" dirty="0">
                          <a:solidFill>
                            <a:schemeClr val="tx1"/>
                          </a:solidFill>
                          <a:latin typeface="Arial" panose="020B0604020202020204" pitchFamily="34" charset="0"/>
                          <a:cs typeface="Arial" panose="020B0604020202020204" pitchFamily="34" charset="0"/>
                        </a:rPr>
                      </a:br>
                      <a:endParaRPr lang="de-DE" sz="1600" dirty="0" smtClean="0">
                        <a:solidFill>
                          <a:schemeClr val="tx1"/>
                        </a:solidFill>
                        <a:latin typeface="Arial" panose="020B0604020202020204" pitchFamily="34" charset="0"/>
                        <a:cs typeface="Arial" panose="020B0604020202020204" pitchFamily="34" charset="0"/>
                      </a:endParaRPr>
                    </a:p>
                    <a:p>
                      <a:endParaRPr lang="de-DE" sz="1600" dirty="0" smtClean="0">
                        <a:solidFill>
                          <a:schemeClr val="tx1"/>
                        </a:solidFill>
                        <a:latin typeface="Arial" panose="020B0604020202020204" pitchFamily="34" charset="0"/>
                        <a:cs typeface="Arial" panose="020B0604020202020204" pitchFamily="34" charset="0"/>
                      </a:endParaRPr>
                    </a:p>
                    <a:p>
                      <a:endParaRPr lang="de-DE" sz="1600" dirty="0">
                        <a:solidFill>
                          <a:schemeClr val="tx1"/>
                        </a:solidFill>
                        <a:latin typeface="Arial" panose="020B0604020202020204" pitchFamily="34" charset="0"/>
                        <a:cs typeface="Arial" panose="020B0604020202020204" pitchFamily="34" charset="0"/>
                      </a:endParaRPr>
                    </a:p>
                    <a:p>
                      <a:r>
                        <a:rPr lang="de-DE" sz="1600" i="1" dirty="0">
                          <a:solidFill>
                            <a:schemeClr val="tx1"/>
                          </a:solidFill>
                          <a:latin typeface="Arial" panose="020B0604020202020204" pitchFamily="34" charset="0"/>
                          <a:cs typeface="Arial" panose="020B0604020202020204" pitchFamily="34" charset="0"/>
                        </a:rPr>
                        <a:t>Vollzeit </a:t>
                      </a:r>
                      <a:r>
                        <a:rPr lang="de-DE" sz="1600" b="0" dirty="0" smtClean="0">
                          <a:solidFill>
                            <a:schemeClr val="tx1"/>
                          </a:solidFill>
                          <a:latin typeface="Arial" panose="020B0604020202020204" pitchFamily="34" charset="0"/>
                          <a:cs typeface="Arial" panose="020B0604020202020204" pitchFamily="34" charset="0"/>
                        </a:rPr>
                        <a:t>*)</a:t>
                      </a:r>
                      <a:r>
                        <a:rPr lang="de-DE" sz="1600" b="1" dirty="0" smtClean="0">
                          <a:solidFill>
                            <a:schemeClr val="tx1"/>
                          </a:solidFill>
                          <a:latin typeface="Arial" panose="020B0604020202020204" pitchFamily="34" charset="0"/>
                          <a:cs typeface="Arial" panose="020B0604020202020204" pitchFamily="34" charset="0"/>
                        </a:rPr>
                        <a:t> </a:t>
                      </a:r>
                      <a:r>
                        <a:rPr lang="de-DE" sz="1600" i="1" dirty="0" smtClean="0">
                          <a:solidFill>
                            <a:schemeClr val="tx1"/>
                          </a:solidFill>
                          <a:latin typeface="Arial" panose="020B0604020202020204" pitchFamily="34" charset="0"/>
                          <a:cs typeface="Arial" panose="020B0604020202020204" pitchFamily="34" charset="0"/>
                        </a:rPr>
                        <a:t>(0,5 Jahre)</a:t>
                      </a:r>
                      <a:endParaRPr lang="de-DE" sz="1600" i="1"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6A800">
                        <a:lumMod val="40000"/>
                        <a:lumOff val="6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600" b="1" dirty="0" smtClean="0">
                          <a:latin typeface="Arial" panose="020B0604020202020204" pitchFamily="34" charset="0"/>
                          <a:cs typeface="Arial" panose="020B0604020202020204" pitchFamily="34" charset="0"/>
                        </a:rPr>
                        <a:t>Qualifizierungsstufe</a:t>
                      </a:r>
                      <a:r>
                        <a:rPr lang="de-DE" sz="1600" b="1" dirty="0">
                          <a:latin typeface="Arial" panose="020B0604020202020204" pitchFamily="34" charset="0"/>
                          <a:cs typeface="Arial" panose="020B0604020202020204" pitchFamily="34" charset="0"/>
                        </a:rPr>
                        <a:t/>
                      </a:r>
                      <a:br>
                        <a:rPr lang="de-DE" sz="1600" b="1" dirty="0">
                          <a:latin typeface="Arial" panose="020B0604020202020204" pitchFamily="34" charset="0"/>
                          <a:cs typeface="Arial" panose="020B0604020202020204" pitchFamily="34" charset="0"/>
                        </a:rPr>
                      </a:br>
                      <a:endParaRPr lang="de-DE" sz="1600" b="1" dirty="0" smtClean="0">
                        <a:latin typeface="Arial" panose="020B0604020202020204" pitchFamily="34" charset="0"/>
                        <a:cs typeface="Arial" panose="020B0604020202020204" pitchFamily="34" charset="0"/>
                      </a:endParaRPr>
                    </a:p>
                    <a:p>
                      <a:r>
                        <a:rPr lang="de-DE" sz="1600" i="1" dirty="0" smtClean="0">
                          <a:latin typeface="Arial" panose="020B0604020202020204" pitchFamily="34" charset="0"/>
                          <a:cs typeface="Arial" panose="020B0604020202020204" pitchFamily="34" charset="0"/>
                        </a:rPr>
                        <a:t>Vollzeit </a:t>
                      </a:r>
                      <a:r>
                        <a:rPr lang="de-DE" sz="1600" i="1" dirty="0">
                          <a:latin typeface="Arial" panose="020B0604020202020204" pitchFamily="34" charset="0"/>
                          <a:cs typeface="Arial" panose="020B0604020202020204" pitchFamily="34" charset="0"/>
                        </a:rPr>
                        <a:t>(1 Jahr)</a:t>
                      </a:r>
                      <a:r>
                        <a:rPr lang="de-DE" sz="1600" i="1" baseline="0" dirty="0">
                          <a:latin typeface="Arial" panose="020B0604020202020204" pitchFamily="34" charset="0"/>
                          <a:cs typeface="Arial" panose="020B0604020202020204" pitchFamily="34" charset="0"/>
                        </a:rPr>
                        <a:t> oder </a:t>
                      </a:r>
                      <a:br>
                        <a:rPr lang="de-DE" sz="1600" i="1" baseline="0" dirty="0">
                          <a:latin typeface="Arial" panose="020B0604020202020204" pitchFamily="34" charset="0"/>
                          <a:cs typeface="Arial" panose="020B0604020202020204" pitchFamily="34" charset="0"/>
                        </a:rPr>
                      </a:br>
                      <a:r>
                        <a:rPr lang="de-DE" sz="1600" i="1" baseline="0" dirty="0" smtClean="0">
                          <a:latin typeface="Arial" panose="020B0604020202020204" pitchFamily="34" charset="0"/>
                          <a:cs typeface="Arial" panose="020B0604020202020204" pitchFamily="34" charset="0"/>
                        </a:rPr>
                        <a:t>Teilzeit (</a:t>
                      </a:r>
                      <a:r>
                        <a:rPr lang="de-DE" sz="1600" i="1" baseline="0" dirty="0">
                          <a:latin typeface="Arial" panose="020B0604020202020204" pitchFamily="34" charset="0"/>
                          <a:cs typeface="Arial" panose="020B0604020202020204" pitchFamily="34" charset="0"/>
                        </a:rPr>
                        <a:t>2 </a:t>
                      </a:r>
                      <a:r>
                        <a:rPr lang="de-DE" sz="1600" i="1" baseline="0" dirty="0" smtClean="0">
                          <a:latin typeface="Arial" panose="020B0604020202020204" pitchFamily="34" charset="0"/>
                          <a:cs typeface="Arial" panose="020B0604020202020204" pitchFamily="34" charset="0"/>
                        </a:rPr>
                        <a:t>Jahre)</a:t>
                      </a:r>
                      <a:endParaRPr lang="de-DE" sz="1600" i="1" dirty="0">
                        <a:latin typeface="Arial" panose="020B0604020202020204" pitchFamily="34" charset="0"/>
                        <a:cs typeface="Arial" panose="020B0604020202020204" pitchFamily="34" charset="0"/>
                      </a:endParaRPr>
                    </a:p>
                    <a:p>
                      <a:endParaRPr lang="de-DE" sz="1600" dirty="0" smtClean="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
                      </a:r>
                      <a:br>
                        <a:rPr lang="de-DE" sz="1600" dirty="0">
                          <a:latin typeface="Arial" panose="020B0604020202020204" pitchFamily="34" charset="0"/>
                          <a:cs typeface="Arial" panose="020B0604020202020204" pitchFamily="34" charset="0"/>
                        </a:rPr>
                      </a:br>
                      <a:r>
                        <a:rPr lang="de-DE" sz="1600" i="1" dirty="0">
                          <a:latin typeface="Arial" panose="020B0604020202020204" pitchFamily="34" charset="0"/>
                          <a:cs typeface="Arial" panose="020B0604020202020204" pitchFamily="34" charset="0"/>
                        </a:rPr>
                        <a:t>Staatsprüfung</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111165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dirty="0" smtClean="0">
                          <a:latin typeface="Arial" panose="020B0604020202020204" pitchFamily="34" charset="0"/>
                          <a:cs typeface="Arial" panose="020B0604020202020204" pitchFamily="34" charset="0"/>
                        </a:rPr>
                        <a:t>Teilzeitform (</a:t>
                      </a:r>
                      <a:r>
                        <a:rPr lang="de-DE" sz="1200" dirty="0" err="1" smtClean="0">
                          <a:latin typeface="Arial" panose="020B0604020202020204" pitchFamily="34" charset="0"/>
                          <a:cs typeface="Arial" panose="020B0604020202020204" pitchFamily="34" charset="0"/>
                        </a:rPr>
                        <a:t>berufsbe</a:t>
                      </a:r>
                      <a:r>
                        <a:rPr lang="de-DE" sz="1200" smtClean="0">
                          <a:latin typeface="Arial" panose="020B0604020202020204" pitchFamily="34" charset="0"/>
                          <a:cs typeface="Arial" panose="020B0604020202020204" pitchFamily="34" charset="0"/>
                        </a:rPr>
                        <a:t>-gleitend)</a:t>
                      </a:r>
                      <a:endParaRPr lang="de-DE" sz="120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3">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1" dirty="0" smtClean="0">
                          <a:latin typeface="Arial" panose="020B0604020202020204" pitchFamily="34" charset="0"/>
                          <a:cs typeface="Arial" panose="020B0604020202020204" pitchFamily="34" charset="0"/>
                        </a:rPr>
                        <a:t>Fehlende Module der Differenzierungsstufe </a:t>
                      </a:r>
                      <a:br>
                        <a:rPr lang="de-DE" sz="1600" b="1" dirty="0" smtClean="0">
                          <a:latin typeface="Arial" panose="020B0604020202020204" pitchFamily="34" charset="0"/>
                          <a:cs typeface="Arial" panose="020B0604020202020204" pitchFamily="34" charset="0"/>
                        </a:rPr>
                      </a:br>
                      <a:r>
                        <a:rPr lang="de-DE" sz="1600" b="0" dirty="0" smtClean="0">
                          <a:latin typeface="Arial" panose="020B0604020202020204" pitchFamily="34" charset="0"/>
                          <a:cs typeface="Arial" panose="020B0604020202020204" pitchFamily="34" charset="0"/>
                        </a:rPr>
                        <a:t>(</a:t>
                      </a:r>
                      <a:r>
                        <a:rPr lang="de-DE" sz="1600" b="0" i="0" baseline="0" dirty="0" smtClean="0">
                          <a:latin typeface="Arial" panose="020B0604020202020204" pitchFamily="34" charset="0"/>
                          <a:cs typeface="Arial" panose="020B0604020202020204" pitchFamily="34" charset="0"/>
                        </a:rPr>
                        <a:t>gemäß Auflagenplan)</a:t>
                      </a:r>
                      <a:endParaRPr lang="de-DE" sz="1600" i="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hMerge="1">
                  <a:txBody>
                    <a:bodyPr/>
                    <a:lstStyle/>
                    <a:p>
                      <a:endParaRPr lang="de-DE"/>
                    </a:p>
                  </a:txBody>
                  <a:tcPr/>
                </a:tc>
                <a:tc hMerge="1">
                  <a:txBody>
                    <a:bodyPr/>
                    <a:lstStyle/>
                    <a:p>
                      <a:endParaRPr lang="de-DE"/>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600" i="1" dirty="0">
                        <a:latin typeface="Arial" panose="020B060402020202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50693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200" b="1" dirty="0" smtClean="0">
                          <a:latin typeface="Arial" panose="020B0604020202020204" pitchFamily="34" charset="0"/>
                          <a:cs typeface="Arial" panose="020B0604020202020204" pitchFamily="34" charset="0"/>
                        </a:rPr>
                        <a:t>Semester</a:t>
                      </a:r>
                      <a:endParaRPr lang="de-DE" sz="1200" b="1" dirty="0">
                        <a:latin typeface="Arial" panose="020B0604020202020204" pitchFamily="34"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1</a:t>
                      </a:r>
                      <a:endParaRPr lang="de-DE" sz="16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p>
                      <a:pPr algn="ctr"/>
                      <a:r>
                        <a:rPr lang="de-DE" sz="1600" b="1" dirty="0">
                          <a:latin typeface="Arial" panose="020B0604020202020204" pitchFamily="34" charset="0"/>
                          <a:cs typeface="Arial" panose="020B0604020202020204" pitchFamily="34" charset="0"/>
                        </a:rPr>
                        <a:t>2</a:t>
                      </a:r>
                      <a:endParaRPr lang="de-DE" sz="1600" b="0" dirty="0">
                        <a:latin typeface="Arial" panose="020B0604020202020204" pitchFamily="34" charset="0"/>
                        <a:cs typeface="Arial" panose="020B0604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endParaRPr lang="de-DE"/>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3</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600" b="1" dirty="0">
                          <a:latin typeface="Arial" panose="020B0604020202020204" pitchFamily="34" charset="0"/>
                          <a:cs typeface="Arial" panose="020B0604020202020204" pitchFamily="34" charset="0"/>
                        </a:rPr>
                        <a:t>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93764395"/>
                  </a:ext>
                </a:extLst>
              </a:tr>
            </a:tbl>
          </a:graphicData>
        </a:graphic>
      </p:graphicFrame>
    </p:spTree>
    <p:extLst>
      <p:ext uri="{BB962C8B-B14F-4D97-AF65-F5344CB8AC3E}">
        <p14:creationId xmlns:p14="http://schemas.microsoft.com/office/powerpoint/2010/main" val="2166331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br>
              <a:rPr lang="de-DE" dirty="0"/>
            </a:br>
            <a:r>
              <a:rPr lang="de-DE" dirty="0"/>
              <a:t>Beispiel 2: Studienaussteigende mit Berufsausbildung</a:t>
            </a:r>
          </a:p>
        </p:txBody>
      </p:sp>
      <p:sp>
        <p:nvSpPr>
          <p:cNvPr id="10" name="Titel 1"/>
          <p:cNvSpPr txBox="1">
            <a:spLocks/>
          </p:cNvSpPr>
          <p:nvPr/>
        </p:nvSpPr>
        <p:spPr>
          <a:xfrm>
            <a:off x="384000" y="745200"/>
            <a:ext cx="10515600" cy="558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5" name="Inhaltsplatzhalter 4"/>
          <p:cNvGraphicFramePr>
            <a:graphicFrameLocks/>
          </p:cNvGraphicFramePr>
          <p:nvPr>
            <p:extLst/>
          </p:nvPr>
        </p:nvGraphicFramePr>
        <p:xfrm>
          <a:off x="838192" y="1132563"/>
          <a:ext cx="10595280" cy="4874368"/>
        </p:xfrm>
        <a:graphic>
          <a:graphicData uri="http://schemas.openxmlformats.org/drawingml/2006/table">
            <a:tbl>
              <a:tblPr firstRow="1" bandRow="1"/>
              <a:tblGrid>
                <a:gridCol w="1116000">
                  <a:extLst>
                    <a:ext uri="{9D8B030D-6E8A-4147-A177-3AD203B41FA5}">
                      <a16:colId xmlns:a16="http://schemas.microsoft.com/office/drawing/2014/main" val="1946769777"/>
                    </a:ext>
                  </a:extLst>
                </a:gridCol>
                <a:gridCol w="2369820">
                  <a:extLst>
                    <a:ext uri="{9D8B030D-6E8A-4147-A177-3AD203B41FA5}">
                      <a16:colId xmlns:a16="http://schemas.microsoft.com/office/drawing/2014/main" val="2203536784"/>
                    </a:ext>
                  </a:extLst>
                </a:gridCol>
                <a:gridCol w="2369820">
                  <a:extLst>
                    <a:ext uri="{9D8B030D-6E8A-4147-A177-3AD203B41FA5}">
                      <a16:colId xmlns:a16="http://schemas.microsoft.com/office/drawing/2014/main" val="2179117517"/>
                    </a:ext>
                  </a:extLst>
                </a:gridCol>
                <a:gridCol w="2369820">
                  <a:extLst>
                    <a:ext uri="{9D8B030D-6E8A-4147-A177-3AD203B41FA5}">
                      <a16:colId xmlns:a16="http://schemas.microsoft.com/office/drawing/2014/main" val="3296121695"/>
                    </a:ext>
                  </a:extLst>
                </a:gridCol>
                <a:gridCol w="2369820">
                  <a:extLst>
                    <a:ext uri="{9D8B030D-6E8A-4147-A177-3AD203B41FA5}">
                      <a16:colId xmlns:a16="http://schemas.microsoft.com/office/drawing/2014/main" val="2281431125"/>
                    </a:ext>
                  </a:extLst>
                </a:gridCol>
              </a:tblGrid>
              <a:tr h="43192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28848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i="0" dirty="0">
                          <a:latin typeface="+mn-lt"/>
                        </a:rPr>
                        <a:t>FS-Einstieg:</a:t>
                      </a:r>
                      <a:r>
                        <a:rPr lang="de-DE" sz="1800" b="1" i="0" baseline="0" dirty="0">
                          <a:latin typeface="+mn-lt"/>
                        </a:rPr>
                        <a:t> </a:t>
                      </a:r>
                      <a:br>
                        <a:rPr lang="de-DE" sz="1800" b="1" i="0" baseline="0" dirty="0">
                          <a:latin typeface="+mn-lt"/>
                        </a:rPr>
                      </a:br>
                      <a:r>
                        <a:rPr lang="de-DE" sz="1800" b="1" i="0" baseline="0" dirty="0">
                          <a:latin typeface="+mn-lt"/>
                        </a:rPr>
                        <a:t>2. Semester</a:t>
                      </a:r>
                      <a:endParaRPr lang="de-DE" sz="1800" b="1" i="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solidFill>
                            <a:schemeClr val="tx1"/>
                          </a:solidFill>
                          <a:latin typeface="+mn-lt"/>
                        </a:rPr>
                        <a:t>Berufserfahrung</a:t>
                      </a:r>
                      <a:r>
                        <a:rPr lang="de-DE" sz="1800" dirty="0">
                          <a:solidFill>
                            <a:schemeClr val="tx1"/>
                          </a:solidFill>
                          <a:latin typeface="+mn-lt"/>
                        </a:rPr>
                        <a:t/>
                      </a:r>
                      <a:br>
                        <a:rPr lang="de-DE" sz="1800" dirty="0">
                          <a:solidFill>
                            <a:schemeClr val="tx1"/>
                          </a:solidFill>
                          <a:latin typeface="+mn-lt"/>
                        </a:rPr>
                      </a:br>
                      <a:endParaRPr lang="de-DE" sz="1800" dirty="0">
                        <a:solidFill>
                          <a:schemeClr val="tx1"/>
                        </a:solidFill>
                        <a:latin typeface="+mn-lt"/>
                      </a:endParaRPr>
                    </a:p>
                    <a:p>
                      <a:endParaRPr lang="de-DE" sz="1800" dirty="0">
                        <a:solidFill>
                          <a:schemeClr val="tx1"/>
                        </a:solidFill>
                        <a:latin typeface="+mn-lt"/>
                      </a:endParaRPr>
                    </a:p>
                    <a:p>
                      <a:r>
                        <a:rPr lang="de-DE" sz="1800" i="0" dirty="0">
                          <a:solidFill>
                            <a:schemeClr val="tx1"/>
                          </a:solidFill>
                          <a:latin typeface="+mn-lt"/>
                        </a:rPr>
                        <a:t>in kooperierenden Unternehmen</a:t>
                      </a:r>
                    </a:p>
                    <a:p>
                      <a:endParaRPr lang="de-DE" sz="1800" dirty="0">
                        <a:solidFill>
                          <a:schemeClr val="tx1"/>
                        </a:solidFill>
                        <a:latin typeface="+mn-lt"/>
                      </a:endParaRPr>
                    </a:p>
                    <a:p>
                      <a:r>
                        <a:rPr lang="de-DE" sz="1800" i="1" dirty="0">
                          <a:solidFill>
                            <a:schemeClr val="tx1"/>
                          </a:solidFill>
                          <a:latin typeface="+mn-lt"/>
                        </a:rPr>
                        <a:t>Vollzeit (1 Jahr)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40000"/>
                        <a:lumOff val="6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Qualifizierungsstufe</a:t>
                      </a:r>
                      <a:br>
                        <a:rPr lang="de-DE" sz="1800" b="1" dirty="0">
                          <a:latin typeface="+mn-lt"/>
                        </a:rPr>
                      </a:br>
                      <a:r>
                        <a:rPr lang="de-DE" sz="1800" b="1" dirty="0">
                          <a:latin typeface="+mn-lt"/>
                        </a:rPr>
                        <a:t/>
                      </a:r>
                      <a:br>
                        <a:rPr lang="de-DE" sz="1800" b="1" dirty="0">
                          <a:latin typeface="+mn-lt"/>
                        </a:rPr>
                      </a:br>
                      <a:r>
                        <a:rPr lang="de-DE" sz="1800" i="1" dirty="0">
                          <a:latin typeface="+mn-lt"/>
                        </a:rPr>
                        <a:t>Vollzeit (1 Jahr)</a:t>
                      </a:r>
                      <a:r>
                        <a:rPr lang="de-DE" sz="1800" i="1" baseline="0" dirty="0">
                          <a:latin typeface="+mn-lt"/>
                        </a:rPr>
                        <a:t> oder </a:t>
                      </a:r>
                      <a:br>
                        <a:rPr lang="de-DE" sz="1800" i="1" baseline="0" dirty="0">
                          <a:latin typeface="+mn-lt"/>
                        </a:rPr>
                      </a:br>
                      <a:r>
                        <a:rPr lang="de-DE" sz="1800" i="1" baseline="0" dirty="0">
                          <a:latin typeface="+mn-lt"/>
                        </a:rPr>
                        <a:t>berufsbegleitend in Teilzeit (2 Jahre)</a:t>
                      </a:r>
                      <a:endParaRPr lang="de-DE" sz="1800" i="1" dirty="0">
                        <a:latin typeface="+mn-lt"/>
                      </a:endParaRPr>
                    </a:p>
                    <a:p>
                      <a:r>
                        <a:rPr lang="de-DE" sz="1800" dirty="0">
                          <a:latin typeface="+mn-lt"/>
                        </a:rPr>
                        <a:t/>
                      </a:r>
                      <a:br>
                        <a:rPr lang="de-DE" sz="1800" dirty="0">
                          <a:latin typeface="+mn-lt"/>
                        </a:rPr>
                      </a:br>
                      <a:r>
                        <a:rPr lang="de-DE" sz="18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16097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latin typeface="+mn-lt"/>
                        </a:rPr>
                        <a:t>Fachschulunterricht: Differenz.-Stufe (Sem. 1-2)</a:t>
                      </a:r>
                      <a:br>
                        <a:rPr lang="de-DE" sz="1800" b="1" dirty="0">
                          <a:latin typeface="+mn-lt"/>
                        </a:rPr>
                      </a:br>
                      <a:r>
                        <a:rPr lang="de-DE" sz="1800" b="0" i="0" dirty="0">
                          <a:latin typeface="+mn-lt"/>
                        </a:rPr>
                        <a:t>Teilnahme </a:t>
                      </a:r>
                      <a:r>
                        <a:rPr lang="de-DE" sz="1800" b="0" i="0" baseline="0" dirty="0">
                          <a:latin typeface="+mn-lt"/>
                        </a:rPr>
                        <a:t>gemäß Auflagenplan</a:t>
                      </a:r>
                      <a:r>
                        <a:rPr lang="de-DE" sz="1800" b="0" i="0" dirty="0">
                          <a:latin typeface="+mn-lt"/>
                        </a:rPr>
                        <a:t/>
                      </a:r>
                      <a:br>
                        <a:rPr lang="de-DE" sz="1800" b="0" i="0" dirty="0">
                          <a:latin typeface="+mn-lt"/>
                        </a:rPr>
                      </a:br>
                      <a:r>
                        <a:rPr lang="de-DE" sz="1800" i="1" dirty="0">
                          <a:latin typeface="+mn-lt"/>
                        </a:rPr>
                        <a:t>Unterrichtsanteile, die im Ergebnis der Feststellungsprüfung nicht</a:t>
                      </a:r>
                      <a:r>
                        <a:rPr lang="de-DE" sz="1800" i="1" baseline="0" dirty="0">
                          <a:latin typeface="+mn-lt"/>
                        </a:rPr>
                        <a:t> angerechnet wurden, werden berufsbegleitend absolviert</a:t>
                      </a:r>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89928159"/>
                  </a:ext>
                </a:extLst>
              </a:tr>
              <a:tr h="41659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1</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2</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93764395"/>
                  </a:ext>
                </a:extLst>
              </a:tr>
            </a:tbl>
          </a:graphicData>
        </a:graphic>
      </p:graphicFrame>
    </p:spTree>
    <p:extLst>
      <p:ext uri="{BB962C8B-B14F-4D97-AF65-F5344CB8AC3E}">
        <p14:creationId xmlns:p14="http://schemas.microsoft.com/office/powerpoint/2010/main" val="370172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2.3 </a:t>
            </a:r>
            <a:r>
              <a:rPr lang="de-DE" dirty="0"/>
              <a:t>Handlungsempfehlung für das Fachschulsystem</a:t>
            </a:r>
            <a:br>
              <a:rPr lang="de-DE" dirty="0"/>
            </a:br>
            <a:r>
              <a:rPr lang="de-DE" dirty="0"/>
              <a:t>Beispiel 3: Studienaussteigende mit Berufsausbildung und -erfahrung</a:t>
            </a:r>
          </a:p>
        </p:txBody>
      </p:sp>
      <p:sp>
        <p:nvSpPr>
          <p:cNvPr id="10" name="Titel 1"/>
          <p:cNvSpPr txBox="1">
            <a:spLocks/>
          </p:cNvSpPr>
          <p:nvPr/>
        </p:nvSpPr>
        <p:spPr>
          <a:xfrm>
            <a:off x="384000" y="745200"/>
            <a:ext cx="10515600" cy="558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6" name="Inhaltsplatzhalter 4"/>
          <p:cNvGraphicFramePr>
            <a:graphicFrameLocks/>
          </p:cNvGraphicFramePr>
          <p:nvPr/>
        </p:nvGraphicFramePr>
        <p:xfrm>
          <a:off x="838192" y="1132942"/>
          <a:ext cx="10595280" cy="4789895"/>
        </p:xfrm>
        <a:graphic>
          <a:graphicData uri="http://schemas.openxmlformats.org/drawingml/2006/table">
            <a:tbl>
              <a:tblPr firstRow="1" bandRow="1"/>
              <a:tblGrid>
                <a:gridCol w="1116000">
                  <a:extLst>
                    <a:ext uri="{9D8B030D-6E8A-4147-A177-3AD203B41FA5}">
                      <a16:colId xmlns:a16="http://schemas.microsoft.com/office/drawing/2014/main" val="1946769777"/>
                    </a:ext>
                  </a:extLst>
                </a:gridCol>
                <a:gridCol w="2369820">
                  <a:extLst>
                    <a:ext uri="{9D8B030D-6E8A-4147-A177-3AD203B41FA5}">
                      <a16:colId xmlns:a16="http://schemas.microsoft.com/office/drawing/2014/main" val="2203536784"/>
                    </a:ext>
                  </a:extLst>
                </a:gridCol>
                <a:gridCol w="2369820">
                  <a:extLst>
                    <a:ext uri="{9D8B030D-6E8A-4147-A177-3AD203B41FA5}">
                      <a16:colId xmlns:a16="http://schemas.microsoft.com/office/drawing/2014/main" val="2179117517"/>
                    </a:ext>
                  </a:extLst>
                </a:gridCol>
                <a:gridCol w="2369820">
                  <a:extLst>
                    <a:ext uri="{9D8B030D-6E8A-4147-A177-3AD203B41FA5}">
                      <a16:colId xmlns:a16="http://schemas.microsoft.com/office/drawing/2014/main" val="3296121695"/>
                    </a:ext>
                  </a:extLst>
                </a:gridCol>
                <a:gridCol w="2369820">
                  <a:extLst>
                    <a:ext uri="{9D8B030D-6E8A-4147-A177-3AD203B41FA5}">
                      <a16:colId xmlns:a16="http://schemas.microsoft.com/office/drawing/2014/main" val="2281431125"/>
                    </a:ext>
                  </a:extLst>
                </a:gridCol>
              </a:tblGrid>
              <a:tr h="4202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22686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b="1" i="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i="0" dirty="0">
                          <a:latin typeface="+mn-lt"/>
                        </a:rPr>
                        <a:t>FS-Einstieg:</a:t>
                      </a:r>
                      <a:r>
                        <a:rPr lang="de-DE" sz="1800" b="1" i="0" baseline="0" dirty="0">
                          <a:latin typeface="+mn-lt"/>
                        </a:rPr>
                        <a:t> </a:t>
                      </a:r>
                      <a:br>
                        <a:rPr lang="de-DE" sz="1800" b="1" i="0" baseline="0" dirty="0">
                          <a:latin typeface="+mn-lt"/>
                        </a:rPr>
                      </a:br>
                      <a:r>
                        <a:rPr lang="de-DE" sz="1800" b="1" i="0" baseline="0" dirty="0">
                          <a:latin typeface="+mn-lt"/>
                        </a:rPr>
                        <a:t>3. Semester/</a:t>
                      </a:r>
                      <a:br>
                        <a:rPr lang="de-DE" sz="1800" b="1" i="0" baseline="0" dirty="0">
                          <a:latin typeface="+mn-lt"/>
                        </a:rPr>
                      </a:br>
                      <a:r>
                        <a:rPr lang="de-DE" sz="1800" b="1" i="0" baseline="0" dirty="0">
                          <a:latin typeface="+mn-lt"/>
                        </a:rPr>
                        <a:t>2. </a:t>
                      </a:r>
                      <a:r>
                        <a:rPr lang="de-DE" sz="1800" b="1" i="0" baseline="0" dirty="0" err="1">
                          <a:latin typeface="+mn-lt"/>
                        </a:rPr>
                        <a:t>Vz</a:t>
                      </a:r>
                      <a:r>
                        <a:rPr lang="de-DE" sz="1800" b="1" i="0" baseline="0" dirty="0">
                          <a:latin typeface="+mn-lt"/>
                        </a:rPr>
                        <a:t>-Jahr</a:t>
                      </a:r>
                      <a:endParaRPr lang="de-DE" sz="1800" b="1" i="0"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Qualifizierungsstufe</a:t>
                      </a:r>
                      <a:br>
                        <a:rPr lang="de-DE" sz="1800" b="1" dirty="0">
                          <a:latin typeface="+mn-lt"/>
                        </a:rPr>
                      </a:br>
                      <a:r>
                        <a:rPr lang="de-DE" sz="1800" b="1" dirty="0">
                          <a:latin typeface="+mn-lt"/>
                        </a:rPr>
                        <a:t/>
                      </a:r>
                      <a:br>
                        <a:rPr lang="de-DE" sz="1800" b="1" dirty="0">
                          <a:latin typeface="+mn-lt"/>
                        </a:rPr>
                      </a:br>
                      <a:r>
                        <a:rPr lang="de-DE" sz="1800" i="1" dirty="0">
                          <a:latin typeface="+mn-lt"/>
                        </a:rPr>
                        <a:t>Vollzeit (1 Jahr)</a:t>
                      </a:r>
                      <a:r>
                        <a:rPr lang="de-DE" sz="1800" i="1" baseline="0" dirty="0">
                          <a:latin typeface="+mn-lt"/>
                        </a:rPr>
                        <a:t> oder </a:t>
                      </a:r>
                      <a:br>
                        <a:rPr lang="de-DE" sz="1800" i="1" baseline="0" dirty="0">
                          <a:latin typeface="+mn-lt"/>
                        </a:rPr>
                      </a:br>
                      <a:r>
                        <a:rPr lang="de-DE" sz="1800" i="1" baseline="0" dirty="0">
                          <a:latin typeface="+mn-lt"/>
                        </a:rPr>
                        <a:t>berufsbegleitend in Teilzeit (2 Jahre)</a:t>
                      </a:r>
                      <a:endParaRPr lang="de-DE" sz="1800" i="1" dirty="0">
                        <a:latin typeface="+mn-lt"/>
                      </a:endParaRPr>
                    </a:p>
                    <a:p>
                      <a:r>
                        <a:rPr lang="de-DE" sz="1800" dirty="0">
                          <a:latin typeface="+mn-lt"/>
                        </a:rPr>
                        <a:t/>
                      </a:r>
                      <a:br>
                        <a:rPr lang="de-DE" sz="1800" dirty="0">
                          <a:latin typeface="+mn-lt"/>
                        </a:rPr>
                      </a:br>
                      <a:r>
                        <a:rPr lang="de-DE" sz="18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16537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vMerge="1">
                  <a:txBody>
                    <a:bodyPr/>
                    <a:lstStyle/>
                    <a:p>
                      <a:endParaRPr lang="de-DE" dirty="0"/>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latin typeface="+mn-lt"/>
                        </a:rPr>
                        <a:t>Fachschulunterricht: Differenz.-Stufe (Sem. 1-2)</a:t>
                      </a:r>
                      <a:br>
                        <a:rPr lang="de-DE" sz="1800" b="1" dirty="0">
                          <a:latin typeface="+mn-lt"/>
                        </a:rPr>
                      </a:br>
                      <a:r>
                        <a:rPr lang="de-DE" sz="1800" b="0" i="0" dirty="0">
                          <a:latin typeface="+mn-lt"/>
                        </a:rPr>
                        <a:t>Teilnahme </a:t>
                      </a:r>
                      <a:r>
                        <a:rPr lang="de-DE" sz="1800" b="0" i="0" baseline="0" dirty="0">
                          <a:latin typeface="+mn-lt"/>
                        </a:rPr>
                        <a:t>gemäß Auflagenplan</a:t>
                      </a:r>
                      <a:r>
                        <a:rPr lang="de-DE" sz="1800" b="0" i="0" dirty="0">
                          <a:latin typeface="+mn-lt"/>
                        </a:rPr>
                        <a:t/>
                      </a:r>
                      <a:br>
                        <a:rPr lang="de-DE" sz="1800" b="0" i="0" dirty="0">
                          <a:latin typeface="+mn-lt"/>
                        </a:rPr>
                      </a:br>
                      <a:r>
                        <a:rPr lang="de-DE" sz="1800" i="1" dirty="0">
                          <a:latin typeface="+mn-lt"/>
                        </a:rPr>
                        <a:t>Unterrichtsanteile, die im Ergebnis der Feststellungsprüfung nicht</a:t>
                      </a:r>
                      <a:r>
                        <a:rPr lang="de-DE" sz="1800" i="1" baseline="0" dirty="0">
                          <a:latin typeface="+mn-lt"/>
                        </a:rPr>
                        <a:t> angerechnet wurden, werden berufsbegleitend absolviert</a:t>
                      </a:r>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extLst>
                  <a:ext uri="{0D108BD9-81ED-4DB2-BD59-A6C34878D82A}">
                    <a16:rowId xmlns:a16="http://schemas.microsoft.com/office/drawing/2014/main" val="1089928159"/>
                  </a:ext>
                </a:extLst>
              </a:tr>
              <a:tr h="40538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1</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2</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293764395"/>
                  </a:ext>
                </a:extLst>
              </a:tr>
            </a:tbl>
          </a:graphicData>
        </a:graphic>
      </p:graphicFrame>
      <p:sp>
        <p:nvSpPr>
          <p:cNvPr id="7" name="Pfeil nach rechts 6"/>
          <p:cNvSpPr/>
          <p:nvPr/>
        </p:nvSpPr>
        <p:spPr>
          <a:xfrm>
            <a:off x="5834855" y="1691361"/>
            <a:ext cx="978408" cy="444904"/>
          </a:xfrm>
          <a:prstGeom prst="rightArrow">
            <a:avLst/>
          </a:prstGeom>
          <a:solidFill>
            <a:srgbClr val="5B9BD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2031913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000" y="200483"/>
            <a:ext cx="11484000" cy="543600"/>
          </a:xfrm>
        </p:spPr>
        <p:txBody>
          <a:bodyPr lIns="0" tIns="0" rIns="0" bIns="0" anchor="b" anchorCtr="0"/>
          <a:lstStyle/>
          <a:p>
            <a:r>
              <a:rPr lang="de-DE" dirty="0" smtClean="0"/>
              <a:t>2.3 </a:t>
            </a:r>
            <a:r>
              <a:rPr lang="de-DE" dirty="0"/>
              <a:t>Handlungsempfehlung für das Fachschulsystem</a:t>
            </a:r>
          </a:p>
        </p:txBody>
      </p:sp>
      <p:sp>
        <p:nvSpPr>
          <p:cNvPr id="41" name="Rechteck 40"/>
          <p:cNvSpPr/>
          <p:nvPr/>
        </p:nvSpPr>
        <p:spPr>
          <a:xfrm>
            <a:off x="7954804" y="2576112"/>
            <a:ext cx="3658892" cy="1426098"/>
          </a:xfrm>
          <a:prstGeom prst="rect">
            <a:avLst/>
          </a:prstGeom>
          <a:solidFill>
            <a:schemeClr val="bg1">
              <a:alpha val="6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26" name="Inhaltsplatzhalter 4"/>
          <p:cNvGraphicFramePr>
            <a:graphicFrameLocks/>
          </p:cNvGraphicFramePr>
          <p:nvPr/>
        </p:nvGraphicFramePr>
        <p:xfrm>
          <a:off x="3274141" y="1226880"/>
          <a:ext cx="8593859" cy="4540270"/>
        </p:xfrm>
        <a:graphic>
          <a:graphicData uri="http://schemas.openxmlformats.org/drawingml/2006/table">
            <a:tbl>
              <a:tblPr firstRow="1" bandRow="1"/>
              <a:tblGrid>
                <a:gridCol w="1111046">
                  <a:extLst>
                    <a:ext uri="{9D8B030D-6E8A-4147-A177-3AD203B41FA5}">
                      <a16:colId xmlns:a16="http://schemas.microsoft.com/office/drawing/2014/main" val="1946769777"/>
                    </a:ext>
                  </a:extLst>
                </a:gridCol>
                <a:gridCol w="1818968">
                  <a:extLst>
                    <a:ext uri="{9D8B030D-6E8A-4147-A177-3AD203B41FA5}">
                      <a16:colId xmlns:a16="http://schemas.microsoft.com/office/drawing/2014/main" val="2203536784"/>
                    </a:ext>
                  </a:extLst>
                </a:gridCol>
                <a:gridCol w="1790381">
                  <a:extLst>
                    <a:ext uri="{9D8B030D-6E8A-4147-A177-3AD203B41FA5}">
                      <a16:colId xmlns:a16="http://schemas.microsoft.com/office/drawing/2014/main" val="2179117517"/>
                    </a:ext>
                  </a:extLst>
                </a:gridCol>
                <a:gridCol w="1936732">
                  <a:extLst>
                    <a:ext uri="{9D8B030D-6E8A-4147-A177-3AD203B41FA5}">
                      <a16:colId xmlns:a16="http://schemas.microsoft.com/office/drawing/2014/main" val="3296121695"/>
                    </a:ext>
                  </a:extLst>
                </a:gridCol>
                <a:gridCol w="1936732">
                  <a:extLst>
                    <a:ext uri="{9D8B030D-6E8A-4147-A177-3AD203B41FA5}">
                      <a16:colId xmlns:a16="http://schemas.microsoft.com/office/drawing/2014/main" val="2281431125"/>
                    </a:ext>
                  </a:extLst>
                </a:gridCol>
              </a:tblGrid>
              <a:tr h="4131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Differenzierungsstufe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de-DE" sz="1800" dirty="0">
                          <a:latin typeface="+mn-lt"/>
                        </a:rPr>
                        <a:t>Qualifizierungsstufe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hMerge="1">
                  <a:txBody>
                    <a:bodyPr/>
                    <a:lstStyle/>
                    <a:p>
                      <a:pPr algn="ctr"/>
                      <a:endParaRPr lang="de-DE" dirty="0"/>
                    </a:p>
                  </a:txBody>
                  <a:tcPr/>
                </a:tc>
                <a:extLst>
                  <a:ext uri="{0D108BD9-81ED-4DB2-BD59-A6C34878D82A}">
                    <a16:rowId xmlns:a16="http://schemas.microsoft.com/office/drawing/2014/main" val="3772549413"/>
                  </a:ext>
                </a:extLst>
              </a:tr>
              <a:tr h="218893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Vollzeit</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i="1" dirty="0"/>
                    </a:p>
                  </a:txBody>
                  <a:tcPr>
                    <a:solidFill>
                      <a:schemeClr val="accent2">
                        <a:lumMod val="60000"/>
                        <a:lumOff val="40000"/>
                      </a:scheme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Qualifizierungsstufe</a:t>
                      </a:r>
                      <a:br>
                        <a:rPr lang="de-DE" sz="1800" b="1" dirty="0">
                          <a:latin typeface="+mn-lt"/>
                        </a:rPr>
                      </a:br>
                      <a:r>
                        <a:rPr lang="de-DE" sz="1800" b="1" dirty="0">
                          <a:latin typeface="+mn-lt"/>
                        </a:rPr>
                        <a:t/>
                      </a:r>
                      <a:br>
                        <a:rPr lang="de-DE" sz="1800" b="1" dirty="0">
                          <a:latin typeface="+mn-lt"/>
                        </a:rPr>
                      </a:br>
                      <a:r>
                        <a:rPr lang="de-DE" sz="1800" i="1" dirty="0">
                          <a:latin typeface="+mn-lt"/>
                        </a:rPr>
                        <a:t>Vollzeit (1 Jahr) oder Teilzeit (2 Jahre)</a:t>
                      </a:r>
                      <a:r>
                        <a:rPr lang="de-DE" sz="1800" i="1" baseline="0" dirty="0">
                          <a:latin typeface="+mn-lt"/>
                        </a:rPr>
                        <a:t>, 1200 Std.</a:t>
                      </a:r>
                      <a:endParaRPr lang="de-DE" sz="1800" i="1" dirty="0">
                        <a:latin typeface="+mn-lt"/>
                      </a:endParaRPr>
                    </a:p>
                    <a:p>
                      <a:r>
                        <a:rPr lang="de-DE" sz="1800" dirty="0">
                          <a:latin typeface="+mn-lt"/>
                        </a:rPr>
                        <a:t/>
                      </a:r>
                      <a:br>
                        <a:rPr lang="de-DE" sz="1800" dirty="0">
                          <a:latin typeface="+mn-lt"/>
                        </a:rPr>
                      </a:br>
                      <a:r>
                        <a:rPr lang="de-DE" sz="1800" i="1" dirty="0">
                          <a:latin typeface="+mn-lt"/>
                        </a:rPr>
                        <a:t>Staatsprüfung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de-DE" dirty="0"/>
                    </a:p>
                  </a:txBody>
                  <a:tcPr/>
                </a:tc>
                <a:extLst>
                  <a:ext uri="{0D108BD9-81ED-4DB2-BD59-A6C34878D82A}">
                    <a16:rowId xmlns:a16="http://schemas.microsoft.com/office/drawing/2014/main" val="3545247182"/>
                  </a:ext>
                </a:extLst>
              </a:tr>
              <a:tr h="769859">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dirty="0">
                          <a:latin typeface="+mn-lt"/>
                        </a:rPr>
                        <a:t>Berufs-begl.</a:t>
                      </a:r>
                      <a:br>
                        <a:rPr lang="de-DE" sz="1800" dirty="0">
                          <a:latin typeface="+mn-lt"/>
                        </a:rPr>
                      </a:br>
                      <a:r>
                        <a:rPr lang="de-DE" sz="1800" dirty="0">
                          <a:latin typeface="+mn-lt"/>
                        </a:rPr>
                        <a:t>(Teilzeit)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Fachschulunterricht: Differenzierungsstufe</a:t>
                      </a:r>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lang="de-DE" dirty="0"/>
                    </a:p>
                  </a:txBody>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p>
                      <a:endParaRPr lang="de-DE" dirty="0"/>
                    </a:p>
                  </a:txBody>
                  <a:tcPr/>
                </a:tc>
                <a:extLst>
                  <a:ext uri="{0D108BD9-81ED-4DB2-BD59-A6C34878D82A}">
                    <a16:rowId xmlns:a16="http://schemas.microsoft.com/office/drawing/2014/main" val="1089928159"/>
                  </a:ext>
                </a:extLst>
              </a:tr>
              <a:tr h="769859">
                <a:tc vMerge="1">
                  <a:txBody>
                    <a:bodyPr/>
                    <a:lstStyle/>
                    <a:p>
                      <a:endParaRPr lang="de-DE"/>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latin typeface="+mn-lt"/>
                        </a:rPr>
                        <a:t>Teilzeit, 600 Std.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de-DE" sz="1800" i="1"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174623585"/>
                  </a:ext>
                </a:extLst>
              </a:tr>
              <a:tr h="3984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de-DE" sz="1800" b="1" dirty="0">
                          <a:latin typeface="+mn-lt"/>
                        </a:rPr>
                        <a:t>FS-Sem.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1</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2</a:t>
                      </a:r>
                      <a:endParaRPr lang="de-DE" sz="1800" b="0" dirty="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de-DE" sz="1800" b="1" dirty="0">
                          <a:latin typeface="+mn-lt"/>
                        </a:rPr>
                        <a:t>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93764395"/>
                  </a:ext>
                </a:extLst>
              </a:tr>
            </a:tbl>
          </a:graphicData>
        </a:graphic>
      </p:graphicFrame>
      <p:sp>
        <p:nvSpPr>
          <p:cNvPr id="27" name="Textfeld 26"/>
          <p:cNvSpPr txBox="1"/>
          <p:nvPr/>
        </p:nvSpPr>
        <p:spPr>
          <a:xfrm>
            <a:off x="629228" y="3244234"/>
            <a:ext cx="2566147" cy="830997"/>
          </a:xfrm>
          <a:prstGeom prst="rect">
            <a:avLst/>
          </a:prstGeom>
          <a:noFill/>
          <a:ln w="28575">
            <a:solidFill>
              <a:srgbClr val="00549C"/>
            </a:solidFill>
          </a:ln>
        </p:spPr>
        <p:txBody>
          <a:bodyPr wrap="square" rtlCol="0">
            <a:spAutoFit/>
          </a:bodyP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2400" b="1" i="0" u="none" strike="noStrike" kern="0" cap="none" spc="0" normalizeH="0" baseline="0">
                <a:ln>
                  <a:noFill/>
                </a:ln>
                <a:solidFill>
                  <a:srgbClr val="ED7D31">
                    <a:lumMod val="75000"/>
                  </a:srgbClr>
                </a:solidFill>
                <a:effectLst/>
                <a:uLnTx/>
                <a:uFillTx/>
                <a:latin typeface="Calibri" panose="020F0502020204030204"/>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sng" strike="noStrike" kern="0" cap="none" spc="0" normalizeH="0" baseline="0" noProof="0" dirty="0">
                <a:ln>
                  <a:noFill/>
                </a:ln>
                <a:solidFill>
                  <a:prstClr val="black"/>
                </a:solidFill>
                <a:effectLst/>
                <a:uLnTx/>
                <a:uFillTx/>
                <a:latin typeface="Arial"/>
                <a:ea typeface="+mn-ea"/>
                <a:cs typeface="+mn-cs"/>
              </a:rPr>
              <a:t>Verzahnung</a:t>
            </a:r>
            <a:r>
              <a:rPr kumimoji="0" lang="de-DE" sz="1600" b="1" i="0" u="none" strike="noStrike" kern="0" cap="none" spc="0" normalizeH="0" baseline="0" noProof="0" dirty="0">
                <a:ln>
                  <a:noFill/>
                </a:ln>
                <a:solidFill>
                  <a:prstClr val="black"/>
                </a:solidFill>
                <a:effectLst/>
                <a:uLnTx/>
                <a:uFillTx/>
                <a:latin typeface="Arial"/>
                <a:ea typeface="+mn-ea"/>
                <a:cs typeface="+mn-cs"/>
              </a:rPr>
              <a:t> mit Berufsausbildung durch Teil-/Zusatzqualifikation</a:t>
            </a:r>
          </a:p>
        </p:txBody>
      </p:sp>
      <p:sp>
        <p:nvSpPr>
          <p:cNvPr id="8" name="Textfeld 7"/>
          <p:cNvSpPr txBox="1"/>
          <p:nvPr/>
        </p:nvSpPr>
        <p:spPr>
          <a:xfrm>
            <a:off x="629228" y="4747929"/>
            <a:ext cx="2566147" cy="830997"/>
          </a:xfrm>
          <a:prstGeom prst="rect">
            <a:avLst/>
          </a:prstGeom>
          <a:noFill/>
          <a:ln w="28575">
            <a:solidFill>
              <a:srgbClr val="00549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sng"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Digitales Lernformat</a:t>
            </a:r>
            <a:r>
              <a:rPr kumimoji="0" lang="de-DE" sz="16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 </a:t>
            </a:r>
            <a:br>
              <a:rPr kumimoji="0" lang="de-DE" sz="16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600" b="1"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zur Absolvierung von Auflagen</a:t>
            </a:r>
          </a:p>
        </p:txBody>
      </p:sp>
      <p:sp>
        <p:nvSpPr>
          <p:cNvPr id="3" name="Abgerundetes Rechteck 2"/>
          <p:cNvSpPr/>
          <p:nvPr/>
        </p:nvSpPr>
        <p:spPr>
          <a:xfrm>
            <a:off x="384000" y="3114989"/>
            <a:ext cx="7644633" cy="2652161"/>
          </a:xfrm>
          <a:prstGeom prst="roundRect">
            <a:avLst/>
          </a:prstGeom>
          <a:noFill/>
          <a:ln w="38100">
            <a:solidFill>
              <a:srgbClr val="00549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9173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9131936" y="2106576"/>
            <a:ext cx="631904" cy="261610"/>
          </a:xfrm>
          <a:prstGeom prst="rect">
            <a:avLst/>
          </a:prstGeom>
          <a:noFill/>
        </p:spPr>
        <p:txBody>
          <a:bodyPr wrap="none" rtlCol="0">
            <a:spAutoFit/>
          </a:bodyPr>
          <a:lstStyle/>
          <a:p>
            <a:r>
              <a:rPr lang="de-DE" sz="1100" dirty="0" smtClean="0"/>
              <a:t>Quelle:</a:t>
            </a:r>
            <a:endParaRPr lang="de-DE" dirty="0"/>
          </a:p>
        </p:txBody>
      </p:sp>
      <p:sp>
        <p:nvSpPr>
          <p:cNvPr id="9" name="Rechteck 8"/>
          <p:cNvSpPr/>
          <p:nvPr/>
        </p:nvSpPr>
        <p:spPr>
          <a:xfrm>
            <a:off x="-806116" y="5314379"/>
            <a:ext cx="13619747"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2"/>
          <p:cNvPicPr>
            <a:picLocks noChangeAspect="1"/>
          </p:cNvPicPr>
          <p:nvPr/>
        </p:nvPicPr>
        <p:blipFill>
          <a:blip r:embed="rId2"/>
          <a:stretch>
            <a:fillRect/>
          </a:stretch>
        </p:blipFill>
        <p:spPr>
          <a:xfrm>
            <a:off x="950905" y="907554"/>
            <a:ext cx="7362916" cy="5790743"/>
          </a:xfrm>
          <a:prstGeom prst="rect">
            <a:avLst/>
          </a:prstGeom>
        </p:spPr>
      </p:pic>
      <p:pic>
        <p:nvPicPr>
          <p:cNvPr id="8" name="Grafik 7"/>
          <p:cNvPicPr>
            <a:picLocks noChangeAspect="1"/>
          </p:cNvPicPr>
          <p:nvPr/>
        </p:nvPicPr>
        <p:blipFill>
          <a:blip r:embed="rId3"/>
          <a:stretch>
            <a:fillRect/>
          </a:stretch>
        </p:blipFill>
        <p:spPr>
          <a:xfrm>
            <a:off x="9264286" y="2414633"/>
            <a:ext cx="2433879" cy="3345207"/>
          </a:xfrm>
          <a:prstGeom prst="rect">
            <a:avLst/>
          </a:prstGeom>
        </p:spPr>
      </p:pic>
      <p:sp>
        <p:nvSpPr>
          <p:cNvPr id="10" name="Titel 4"/>
          <p:cNvSpPr>
            <a:spLocks noGrp="1"/>
          </p:cNvSpPr>
          <p:nvPr>
            <p:ph type="title"/>
          </p:nvPr>
        </p:nvSpPr>
        <p:spPr>
          <a:xfrm>
            <a:off x="384000" y="201600"/>
            <a:ext cx="11484000" cy="543600"/>
          </a:xfrm>
        </p:spPr>
        <p:txBody>
          <a:bodyPr/>
          <a:lstStyle/>
          <a:p>
            <a:r>
              <a:rPr lang="de-DE" dirty="0" smtClean="0"/>
              <a:t>Im Fokus: Bildungsgänge des </a:t>
            </a:r>
            <a:r>
              <a:rPr lang="de-DE" smtClean="0"/>
              <a:t>tertiären </a:t>
            </a:r>
            <a:r>
              <a:rPr lang="de-DE" smtClean="0"/>
              <a:t>Bildungsbereichs</a:t>
            </a:r>
            <a:endParaRPr lang="de-DE" dirty="0"/>
          </a:p>
        </p:txBody>
      </p:sp>
    </p:spTree>
    <p:extLst>
      <p:ext uri="{BB962C8B-B14F-4D97-AF65-F5344CB8AC3E}">
        <p14:creationId xmlns:p14="http://schemas.microsoft.com/office/powerpoint/2010/main" val="2197818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Intendierte </a:t>
            </a:r>
            <a:r>
              <a:rPr lang="de-DE" dirty="0"/>
              <a:t>Zielgruppen und das Konzept der „reziproken Durchlässigkeit“</a:t>
            </a:r>
          </a:p>
        </p:txBody>
      </p:sp>
      <p:grpSp>
        <p:nvGrpSpPr>
          <p:cNvPr id="7" name="Gruppieren 6"/>
          <p:cNvGrpSpPr/>
          <p:nvPr/>
        </p:nvGrpSpPr>
        <p:grpSpPr>
          <a:xfrm>
            <a:off x="331157" y="1152000"/>
            <a:ext cx="11589685" cy="4889055"/>
            <a:chOff x="272535" y="1760040"/>
            <a:chExt cx="11589685" cy="4889055"/>
          </a:xfrm>
        </p:grpSpPr>
        <p:sp>
          <p:nvSpPr>
            <p:cNvPr id="8" name="CustomShape 13"/>
            <p:cNvSpPr/>
            <p:nvPr/>
          </p:nvSpPr>
          <p:spPr>
            <a:xfrm>
              <a:off x="8865793" y="2286360"/>
              <a:ext cx="1371960" cy="363960"/>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1" normalizeH="0" baseline="0" noProof="0">
                  <a:ln>
                    <a:noFill/>
                  </a:ln>
                  <a:solidFill>
                    <a:srgbClr val="000000"/>
                  </a:solidFill>
                  <a:effectLst/>
                  <a:uLnTx/>
                  <a:uFillTx/>
                  <a:latin typeface="Arial"/>
                  <a:ea typeface="DejaVu Sans"/>
                  <a:cs typeface="+mn-cs"/>
                </a:rPr>
                <a:t>Niveau 7… </a:t>
              </a:r>
              <a:endParaRPr kumimoji="0" lang="de-DE" sz="1800" b="0" i="0" u="none" strike="noStrike" kern="0" cap="none" spc="-1" normalizeH="0" baseline="0" noProof="0">
                <a:ln>
                  <a:noFill/>
                </a:ln>
                <a:solidFill>
                  <a:prstClr val="black"/>
                </a:solidFill>
                <a:effectLst/>
                <a:uLnTx/>
                <a:uFillTx/>
                <a:latin typeface="Calibri"/>
                <a:ea typeface="ＭＳ Ｐゴシック" panose="020B0600070205080204" pitchFamily="34" charset="-128"/>
                <a:cs typeface="+mn-cs"/>
              </a:endParaRPr>
            </a:p>
          </p:txBody>
        </p:sp>
        <p:grpSp>
          <p:nvGrpSpPr>
            <p:cNvPr id="9" name="Gruppieren 8">
              <a:extLst>
                <a:ext uri="{FF2B5EF4-FFF2-40B4-BE49-F238E27FC236}">
                  <a16:creationId xmlns:a16="http://schemas.microsoft.com/office/drawing/2014/main" id="{62C26506-E9C0-4DC2-85E5-C63FA18D55C6}"/>
                </a:ext>
              </a:extLst>
            </p:cNvPr>
            <p:cNvGrpSpPr/>
            <p:nvPr/>
          </p:nvGrpSpPr>
          <p:grpSpPr>
            <a:xfrm>
              <a:off x="2691065" y="1760040"/>
              <a:ext cx="9110983" cy="4676974"/>
              <a:chOff x="2055136" y="1760040"/>
              <a:chExt cx="9110983" cy="4676974"/>
            </a:xfrm>
          </p:grpSpPr>
          <p:sp>
            <p:nvSpPr>
              <p:cNvPr id="16" name="CustomShape 3">
                <a:extLst>
                  <a:ext uri="{FF2B5EF4-FFF2-40B4-BE49-F238E27FC236}">
                    <a16:creationId xmlns:a16="http://schemas.microsoft.com/office/drawing/2014/main" id="{3E24D196-C78C-4984-A568-E0651DDB5B27}"/>
                  </a:ext>
                </a:extLst>
              </p:cNvPr>
              <p:cNvSpPr/>
              <p:nvPr/>
            </p:nvSpPr>
            <p:spPr>
              <a:xfrm>
                <a:off x="2055136" y="1760040"/>
                <a:ext cx="9110983" cy="4676974"/>
              </a:xfrm>
              <a:prstGeom prst="rect">
                <a:avLst/>
              </a:prstGeom>
              <a:solidFill>
                <a:srgbClr val="5B9BD5">
                  <a:lumMod val="20000"/>
                  <a:lumOff val="80000"/>
                </a:srgbClr>
              </a:solidFill>
              <a:ln w="25400" cap="flat" cmpd="sng" algn="ctr">
                <a:noFill/>
                <a:prstDash val="solid"/>
                <a:miter/>
              </a:ln>
              <a:effectLst/>
            </p:spPr>
          </p:sp>
          <p:sp>
            <p:nvSpPr>
              <p:cNvPr id="17" name="CustomShape 4">
                <a:extLst>
                  <a:ext uri="{FF2B5EF4-FFF2-40B4-BE49-F238E27FC236}">
                    <a16:creationId xmlns:a16="http://schemas.microsoft.com/office/drawing/2014/main" id="{B2C22FF6-FEA7-4EA8-B9F3-F312E8CD7C80}"/>
                  </a:ext>
                </a:extLst>
              </p:cNvPr>
              <p:cNvSpPr/>
              <p:nvPr/>
            </p:nvSpPr>
            <p:spPr>
              <a:xfrm>
                <a:off x="4692960" y="1760040"/>
                <a:ext cx="4767500" cy="367878"/>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a:ln>
                      <a:noFill/>
                    </a:ln>
                    <a:solidFill>
                      <a:srgbClr val="000000"/>
                    </a:solidFill>
                    <a:effectLst/>
                    <a:uLnTx/>
                    <a:uFillTx/>
                    <a:latin typeface="Arial"/>
                    <a:ea typeface="DejaVu Sans"/>
                    <a:cs typeface="+mn-cs"/>
                  </a:rPr>
                  <a:t>Tertiärer Bildungsbereich in </a:t>
                </a:r>
                <a:r>
                  <a:rPr kumimoji="0" lang="de-DE" sz="1800" b="1" i="0" u="none" strike="noStrike" kern="0" cap="none" spc="-1" normalizeH="0" baseline="0" noProof="0" dirty="0" smtClean="0">
                    <a:ln>
                      <a:noFill/>
                    </a:ln>
                    <a:solidFill>
                      <a:srgbClr val="000000"/>
                    </a:solidFill>
                    <a:effectLst/>
                    <a:uLnTx/>
                    <a:uFillTx/>
                    <a:latin typeface="Arial"/>
                    <a:ea typeface="DejaVu Sans"/>
                    <a:cs typeface="+mn-cs"/>
                  </a:rPr>
                  <a:t>Deutschland </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pic>
            <p:nvPicPr>
              <p:cNvPr id="18" name="Grafik 44">
                <a:extLst>
                  <a:ext uri="{FF2B5EF4-FFF2-40B4-BE49-F238E27FC236}">
                    <a16:creationId xmlns:a16="http://schemas.microsoft.com/office/drawing/2014/main" id="{5069CC62-0395-4B57-983D-19AAD86DD2C0}"/>
                  </a:ext>
                </a:extLst>
              </p:cNvPr>
              <p:cNvPicPr/>
              <p:nvPr/>
            </p:nvPicPr>
            <p:blipFill>
              <a:blip r:embed="rId3"/>
              <a:srcRect t="9826" r="10091" b="18114"/>
              <a:stretch/>
            </p:blipFill>
            <p:spPr>
              <a:xfrm rot="5400000">
                <a:off x="3964909" y="2625069"/>
                <a:ext cx="2854309" cy="3467977"/>
              </a:xfrm>
              <a:prstGeom prst="rect">
                <a:avLst/>
              </a:prstGeom>
              <a:ln>
                <a:noFill/>
              </a:ln>
            </p:spPr>
          </p:pic>
          <p:sp>
            <p:nvSpPr>
              <p:cNvPr id="19" name="CustomShape 5">
                <a:extLst>
                  <a:ext uri="{FF2B5EF4-FFF2-40B4-BE49-F238E27FC236}">
                    <a16:creationId xmlns:a16="http://schemas.microsoft.com/office/drawing/2014/main" id="{D6AD95FA-CDF2-45F7-B257-9C9B42ED5BC6}"/>
                  </a:ext>
                </a:extLst>
              </p:cNvPr>
              <p:cNvSpPr/>
              <p:nvPr/>
            </p:nvSpPr>
            <p:spPr>
              <a:xfrm>
                <a:off x="2253025" y="3633344"/>
                <a:ext cx="3409031" cy="1571564"/>
              </a:xfrm>
              <a:prstGeom prst="rect">
                <a:avLst/>
              </a:prstGeom>
              <a:solidFill>
                <a:srgbClr val="5B9BD5"/>
              </a:solidFill>
              <a:ln w="25400" cap="flat" cmpd="sng" algn="ctr">
                <a:solidFill>
                  <a:srgbClr val="5B9BD5">
                    <a:shade val="50000"/>
                  </a:srgbClr>
                </a:solidFill>
                <a:prstDash val="solid"/>
                <a:miter/>
              </a:ln>
              <a:effectLst/>
            </p:spPr>
          </p:sp>
          <p:sp>
            <p:nvSpPr>
              <p:cNvPr id="20" name="CustomShape 6">
                <a:extLst>
                  <a:ext uri="{FF2B5EF4-FFF2-40B4-BE49-F238E27FC236}">
                    <a16:creationId xmlns:a16="http://schemas.microsoft.com/office/drawing/2014/main" id="{81960D63-FA1A-4F62-B615-A17131D95836}"/>
                  </a:ext>
                </a:extLst>
              </p:cNvPr>
              <p:cNvSpPr/>
              <p:nvPr/>
            </p:nvSpPr>
            <p:spPr>
              <a:xfrm>
                <a:off x="2163554" y="3703541"/>
                <a:ext cx="3597096" cy="885314"/>
              </a:xfrm>
              <a:prstGeom prst="rect">
                <a:avLst/>
              </a:prstGeom>
              <a:noFill/>
              <a:ln>
                <a:noFill/>
              </a:ln>
              <a:effectLst/>
            </p:spPr>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a:ln>
                      <a:noFill/>
                    </a:ln>
                    <a:solidFill>
                      <a:srgbClr val="FFFFFF"/>
                    </a:solidFill>
                    <a:effectLst/>
                    <a:uLnTx/>
                    <a:uFillTx/>
                    <a:latin typeface="Arial"/>
                    <a:ea typeface="DejaVu Sans"/>
                    <a:cs typeface="+mn-cs"/>
                  </a:rPr>
                  <a:t>Fachschulen/Fachakademien für Technik</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1" name="CustomShape 7">
                <a:extLst>
                  <a:ext uri="{FF2B5EF4-FFF2-40B4-BE49-F238E27FC236}">
                    <a16:creationId xmlns:a16="http://schemas.microsoft.com/office/drawing/2014/main" id="{13F0FE2B-7D75-4797-B307-FEE87CE1D580}"/>
                  </a:ext>
                </a:extLst>
              </p:cNvPr>
              <p:cNvSpPr/>
              <p:nvPr/>
            </p:nvSpPr>
            <p:spPr>
              <a:xfrm>
                <a:off x="2090223" y="2271322"/>
                <a:ext cx="6250358" cy="353078"/>
              </a:xfrm>
              <a:prstGeom prst="rect">
                <a:avLst/>
              </a:prstGeom>
              <a:noFill/>
              <a:ln>
                <a:noFill/>
              </a:ln>
              <a:effectLst/>
            </p:spPr>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1" normalizeH="0" baseline="0" noProof="0" dirty="0">
                    <a:ln>
                      <a:noFill/>
                    </a:ln>
                    <a:solidFill>
                      <a:srgbClr val="000000"/>
                    </a:solidFill>
                    <a:effectLst/>
                    <a:uLnTx/>
                    <a:uFillTx/>
                    <a:latin typeface="Arial"/>
                    <a:ea typeface="DejaVu Sans"/>
                    <a:cs typeface="+mn-cs"/>
                  </a:rPr>
                  <a:t>Niveau 6 - Deutscher Qualifikationsrahmen</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2" name="CustomShape 8">
                <a:extLst>
                  <a:ext uri="{FF2B5EF4-FFF2-40B4-BE49-F238E27FC236}">
                    <a16:creationId xmlns:a16="http://schemas.microsoft.com/office/drawing/2014/main" id="{6897ED43-5EA0-4F9F-B0FC-109162875EF8}"/>
                  </a:ext>
                </a:extLst>
              </p:cNvPr>
              <p:cNvSpPr/>
              <p:nvPr/>
            </p:nvSpPr>
            <p:spPr>
              <a:xfrm>
                <a:off x="2082504" y="2155026"/>
                <a:ext cx="6578420" cy="4150325"/>
              </a:xfrm>
              <a:prstGeom prst="rect">
                <a:avLst/>
              </a:prstGeom>
              <a:noFill/>
              <a:ln w="38160" cap="flat" cmpd="sng" algn="ctr">
                <a:solidFill>
                  <a:srgbClr val="5B9BD5">
                    <a:shade val="50000"/>
                  </a:srgbClr>
                </a:solidFill>
                <a:prstDash val="solid"/>
                <a:miter/>
              </a:ln>
              <a:effectLst/>
            </p:spPr>
          </p:sp>
          <p:sp>
            <p:nvSpPr>
              <p:cNvPr id="23" name="CustomShape 9">
                <a:extLst>
                  <a:ext uri="{FF2B5EF4-FFF2-40B4-BE49-F238E27FC236}">
                    <a16:creationId xmlns:a16="http://schemas.microsoft.com/office/drawing/2014/main" id="{D67A3E9A-CDF0-444D-B827-37BC8E4723D7}"/>
                  </a:ext>
                </a:extLst>
              </p:cNvPr>
              <p:cNvSpPr/>
              <p:nvPr/>
            </p:nvSpPr>
            <p:spPr>
              <a:xfrm>
                <a:off x="6290461" y="3632995"/>
                <a:ext cx="4619525" cy="1558293"/>
              </a:xfrm>
              <a:prstGeom prst="rect">
                <a:avLst/>
              </a:prstGeom>
              <a:solidFill>
                <a:srgbClr val="5B9BD5"/>
              </a:solidFill>
              <a:ln w="25400" cap="flat" cmpd="sng" algn="ctr">
                <a:solidFill>
                  <a:srgbClr val="5B9BD5">
                    <a:shade val="50000"/>
                  </a:srgbClr>
                </a:solidFill>
                <a:prstDash val="solid"/>
                <a:miter/>
              </a:ln>
              <a:effectLst/>
            </p:spPr>
          </p:sp>
          <p:sp>
            <p:nvSpPr>
              <p:cNvPr id="24" name="CustomShape 10">
                <a:extLst>
                  <a:ext uri="{FF2B5EF4-FFF2-40B4-BE49-F238E27FC236}">
                    <a16:creationId xmlns:a16="http://schemas.microsoft.com/office/drawing/2014/main" id="{76DE2A5C-CCCE-4BA5-B69E-9731FCFD0E74}"/>
                  </a:ext>
                </a:extLst>
              </p:cNvPr>
              <p:cNvSpPr/>
              <p:nvPr/>
            </p:nvSpPr>
            <p:spPr>
              <a:xfrm>
                <a:off x="6290461" y="3607850"/>
                <a:ext cx="4252166" cy="1075764"/>
              </a:xfrm>
              <a:prstGeom prst="rect">
                <a:avLst/>
              </a:prstGeom>
              <a:noFill/>
              <a:ln>
                <a:noFill/>
              </a:ln>
              <a:effectLst/>
            </p:spPr>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a:ln>
                      <a:noFill/>
                    </a:ln>
                    <a:solidFill>
                      <a:srgbClr val="FFFFFF"/>
                    </a:solidFill>
                    <a:effectLst/>
                    <a:uLnTx/>
                    <a:uFillTx/>
                    <a:latin typeface="+mj-lt"/>
                    <a:ea typeface="DejaVu Sans"/>
                    <a:cs typeface="+mn-cs"/>
                  </a:rPr>
                  <a:t>Hochschulen/Universitäten</a:t>
                </a:r>
                <a:endParaRPr kumimoji="0" lang="de-DE" sz="1800" b="0" i="0" u="none" strike="noStrike" kern="0" cap="none" spc="-1" normalizeH="0" baseline="0" noProof="0" dirty="0">
                  <a:ln>
                    <a:noFill/>
                  </a:ln>
                  <a:solidFill>
                    <a:prstClr val="black"/>
                  </a:solidFill>
                  <a:effectLst/>
                  <a:uLnTx/>
                  <a:uFillTx/>
                  <a:latin typeface="+mj-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mj-lt"/>
                    <a:ea typeface="DejaVu Sans"/>
                    <a:cs typeface="+mn-cs"/>
                  </a:rPr>
                  <a:t>Studiengänge für Ingenieurpädagogik und </a:t>
                </a:r>
                <a:endParaRPr kumimoji="0" lang="de-DE" sz="1400" b="0" i="0" u="none" strike="noStrike" kern="0" cap="none" spc="-1" normalizeH="0" baseline="0" noProof="0" dirty="0">
                  <a:ln>
                    <a:noFill/>
                  </a:ln>
                  <a:solidFill>
                    <a:prstClr val="black"/>
                  </a:solidFill>
                  <a:effectLst/>
                  <a:uLnTx/>
                  <a:uFillTx/>
                  <a:latin typeface="+mj-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mj-lt"/>
                    <a:ea typeface="DejaVu Sans"/>
                    <a:cs typeface="+mn-cs"/>
                  </a:rPr>
                  <a:t>Ingenieurwissenschaften</a:t>
                </a:r>
                <a:endParaRPr kumimoji="0" lang="de-DE" sz="1400" b="0" i="0" u="none" strike="noStrike" kern="0" cap="none" spc="-1" normalizeH="0" baseline="0" noProof="0" dirty="0">
                  <a:ln>
                    <a:noFill/>
                  </a:ln>
                  <a:solidFill>
                    <a:prstClr val="black"/>
                  </a:solidFill>
                  <a:effectLst/>
                  <a:uLnTx/>
                  <a:uFillTx/>
                  <a:latin typeface="+mj-lt"/>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1" normalizeH="0" baseline="0" noProof="0" dirty="0">
                  <a:ln>
                    <a:noFill/>
                  </a:ln>
                  <a:solidFill>
                    <a:prstClr val="black"/>
                  </a:solidFill>
                  <a:effectLst/>
                  <a:uLnTx/>
                  <a:uFillTx/>
                  <a:latin typeface="+mj-lt"/>
                  <a:cs typeface="+mn-cs"/>
                </a:endParaRPr>
              </a:p>
            </p:txBody>
          </p:sp>
          <p:sp>
            <p:nvSpPr>
              <p:cNvPr id="25" name="CustomShape 11">
                <a:extLst>
                  <a:ext uri="{FF2B5EF4-FFF2-40B4-BE49-F238E27FC236}">
                    <a16:creationId xmlns:a16="http://schemas.microsoft.com/office/drawing/2014/main" id="{249EBF12-2549-4AA7-98DD-506123B5CD55}"/>
                  </a:ext>
                </a:extLst>
              </p:cNvPr>
              <p:cNvSpPr/>
              <p:nvPr/>
            </p:nvSpPr>
            <p:spPr>
              <a:xfrm>
                <a:off x="8731097" y="4464876"/>
                <a:ext cx="1929544" cy="737210"/>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effectLst/>
                    <a:uLnTx/>
                    <a:uFillTx/>
                    <a:latin typeface="Arial"/>
                    <a:ea typeface="DejaVu Sans"/>
                    <a:cs typeface="+mn-cs"/>
                  </a:rPr>
                  <a:t>Master of Science</a:t>
                </a:r>
                <a:endParaRPr kumimoji="0" lang="de-DE" sz="1400" b="0" i="0" u="none" strike="noStrike" kern="0" cap="none" spc="-1" normalizeH="0" baseline="0" noProof="0" dirty="0">
                  <a:ln>
                    <a:noFill/>
                  </a:ln>
                  <a:effectLs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effectLst/>
                    <a:uLnTx/>
                    <a:uFillTx/>
                    <a:latin typeface="Arial"/>
                    <a:ea typeface="DejaVu Sans"/>
                    <a:cs typeface="+mn-cs"/>
                  </a:rPr>
                  <a:t>Master of Engineering</a:t>
                </a:r>
                <a:endParaRPr kumimoji="0" lang="de-DE" sz="1400" b="0" i="0" u="none" strike="noStrike" kern="0" cap="none" spc="-1" normalizeH="0" baseline="0" noProof="0" dirty="0">
                  <a:ln>
                    <a:noFill/>
                  </a:ln>
                  <a:effectLs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effectLst/>
                    <a:uLnTx/>
                    <a:uFillTx/>
                    <a:latin typeface="Arial"/>
                    <a:ea typeface="DejaVu Sans"/>
                    <a:cs typeface="+mn-cs"/>
                  </a:rPr>
                  <a:t>usw.</a:t>
                </a:r>
                <a:endParaRPr kumimoji="0" lang="de-DE" sz="1400" b="0" i="0" u="none" strike="noStrike" kern="0" cap="none" spc="-1" normalizeH="0" baseline="0" noProof="0" dirty="0">
                  <a:ln>
                    <a:noFill/>
                  </a:ln>
                  <a:effectLst/>
                  <a:uLnTx/>
                  <a:uFillTx/>
                  <a:latin typeface="Calibri"/>
                  <a:cs typeface="+mn-cs"/>
                </a:endParaRPr>
              </a:p>
            </p:txBody>
          </p:sp>
          <p:sp>
            <p:nvSpPr>
              <p:cNvPr id="26" name="CustomShape 12">
                <a:extLst>
                  <a:ext uri="{FF2B5EF4-FFF2-40B4-BE49-F238E27FC236}">
                    <a16:creationId xmlns:a16="http://schemas.microsoft.com/office/drawing/2014/main" id="{871BA28E-383C-4C96-8AE7-AA8A6A73D7C1}"/>
                  </a:ext>
                </a:extLst>
              </p:cNvPr>
              <p:cNvSpPr/>
              <p:nvPr/>
            </p:nvSpPr>
            <p:spPr>
              <a:xfrm>
                <a:off x="6428118" y="4453002"/>
                <a:ext cx="2089652" cy="952653"/>
              </a:xfrm>
              <a:prstGeom prst="rect">
                <a:avLst/>
              </a:prstGeom>
              <a:noFill/>
              <a:ln>
                <a:noFill/>
              </a:ln>
              <a:effectLst/>
            </p:spPr>
            <p:txBody>
              <a:bodyPr wrap="none" lIns="90000" tIns="45000" rIns="90000" bIns="4500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Arial"/>
                    <a:ea typeface="DejaVu Sans"/>
                    <a:cs typeface="+mn-cs"/>
                  </a:rPr>
                  <a:t>Bachelor of Science</a:t>
                </a:r>
                <a:endParaRPr kumimoji="0" lang="de-DE" sz="1400" b="0" i="0" u="none" strike="noStrike" kern="0" cap="none" spc="-1"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Arial"/>
                    <a:ea typeface="DejaVu Sans"/>
                    <a:cs typeface="+mn-cs"/>
                  </a:rPr>
                  <a:t>Bachelor of Engineering</a:t>
                </a:r>
                <a:endParaRPr kumimoji="0" lang="de-DE" sz="1400" b="0" i="0" u="none" strike="noStrike" kern="0" cap="none" spc="-1"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Arial"/>
                    <a:ea typeface="DejaVu Sans"/>
                    <a:cs typeface="+mn-cs"/>
                  </a:rPr>
                  <a:t>Bachelor of Education</a:t>
                </a:r>
                <a:endParaRPr kumimoji="0" lang="de-DE" sz="1400" b="0" i="0" u="none" strike="noStrike" kern="0" cap="none" spc="-1"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0" cap="none" spc="-1" normalizeH="0" baseline="0" noProof="0" dirty="0">
                  <a:ln>
                    <a:noFill/>
                  </a:ln>
                  <a:solidFill>
                    <a:prstClr val="black"/>
                  </a:solidFill>
                  <a:effectLst/>
                  <a:uLnTx/>
                  <a:uFillTx/>
                  <a:latin typeface="Arial"/>
                  <a:ea typeface="ＭＳ Ｐゴシック" panose="020B0600070205080204" pitchFamily="34" charset="-128"/>
                  <a:cs typeface="+mn-cs"/>
                </a:endParaRPr>
              </a:p>
            </p:txBody>
          </p:sp>
          <p:sp>
            <p:nvSpPr>
              <p:cNvPr id="27" name="CustomShape 13">
                <a:extLst>
                  <a:ext uri="{FF2B5EF4-FFF2-40B4-BE49-F238E27FC236}">
                    <a16:creationId xmlns:a16="http://schemas.microsoft.com/office/drawing/2014/main" id="{C582FD2F-1F5F-4E96-AC52-155F6C8EE8CE}"/>
                  </a:ext>
                </a:extLst>
              </p:cNvPr>
              <p:cNvSpPr/>
              <p:nvPr/>
            </p:nvSpPr>
            <p:spPr>
              <a:xfrm>
                <a:off x="2309164" y="4448811"/>
                <a:ext cx="3326226" cy="737210"/>
              </a:xfrm>
              <a:prstGeom prst="rect">
                <a:avLst/>
              </a:prstGeom>
              <a:noFill/>
              <a:ln>
                <a:noFill/>
              </a:ln>
              <a:effectLst/>
            </p:spPr>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mn-lt"/>
                    <a:ea typeface="DejaVu Sans"/>
                  </a:rPr>
                  <a:t>Staatlich geprüfter Techniker/</a:t>
                </a:r>
                <a:endParaRPr kumimoji="0" lang="de-DE" sz="1400" b="0" i="0" u="none" strike="noStrike" kern="0" cap="none" spc="-1" normalizeH="0" baseline="0" noProof="0" dirty="0">
                  <a:ln>
                    <a:noFill/>
                  </a:ln>
                  <a:solidFill>
                    <a:prstClr val="black"/>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0" cap="none" spc="-1" normalizeH="0" baseline="0" noProof="0" dirty="0">
                    <a:ln>
                      <a:noFill/>
                    </a:ln>
                    <a:solidFill>
                      <a:srgbClr val="000000"/>
                    </a:solidFill>
                    <a:effectLst/>
                    <a:uLnTx/>
                    <a:uFillTx/>
                    <a:latin typeface="+mn-lt"/>
                    <a:ea typeface="DejaVu Sans"/>
                  </a:rPr>
                  <a:t>Staatlich geprüfte Technikerin</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0" spc="-1" dirty="0">
                    <a:solidFill>
                      <a:srgbClr val="000000"/>
                    </a:solidFill>
                    <a:latin typeface="+mn-lt"/>
                  </a:rPr>
                  <a:t>(Bachelor Professional)</a:t>
                </a:r>
                <a:endParaRPr kumimoji="0" lang="de-DE" sz="1400" b="0" i="0" u="none" strike="noStrike" kern="0" cap="none" spc="-1" normalizeH="0" baseline="0" noProof="0" dirty="0">
                  <a:ln>
                    <a:noFill/>
                  </a:ln>
                  <a:solidFill>
                    <a:prstClr val="black"/>
                  </a:solidFill>
                  <a:effectLst/>
                  <a:uLnTx/>
                  <a:uFillTx/>
                  <a:latin typeface="+mn-lt"/>
                </a:endParaRPr>
              </a:p>
            </p:txBody>
          </p:sp>
          <p:sp>
            <p:nvSpPr>
              <p:cNvPr id="28" name="CustomShape 14">
                <a:extLst>
                  <a:ext uri="{FF2B5EF4-FFF2-40B4-BE49-F238E27FC236}">
                    <a16:creationId xmlns:a16="http://schemas.microsoft.com/office/drawing/2014/main" id="{282A8A77-2BB2-4690-A322-4AD1E02C837F}"/>
                  </a:ext>
                </a:extLst>
              </p:cNvPr>
              <p:cNvSpPr/>
              <p:nvPr/>
            </p:nvSpPr>
            <p:spPr>
              <a:xfrm>
                <a:off x="8824077" y="2271322"/>
                <a:ext cx="1337157" cy="353078"/>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1" normalizeH="0" baseline="0" noProof="0" dirty="0">
                    <a:ln>
                      <a:noFill/>
                    </a:ln>
                    <a:solidFill>
                      <a:srgbClr val="000000"/>
                    </a:solidFill>
                    <a:effectLst/>
                    <a:uLnTx/>
                    <a:uFillTx/>
                    <a:latin typeface="Arial"/>
                    <a:ea typeface="DejaVu Sans"/>
                    <a:cs typeface="+mn-cs"/>
                  </a:rPr>
                  <a:t>Niveau 7… </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29" name="CustomShape 15">
                <a:extLst>
                  <a:ext uri="{FF2B5EF4-FFF2-40B4-BE49-F238E27FC236}">
                    <a16:creationId xmlns:a16="http://schemas.microsoft.com/office/drawing/2014/main" id="{E4EADED9-8142-4FB0-B077-DF43FAFE2027}"/>
                  </a:ext>
                </a:extLst>
              </p:cNvPr>
              <p:cNvSpPr/>
              <p:nvPr/>
            </p:nvSpPr>
            <p:spPr>
              <a:xfrm flipH="1">
                <a:off x="3364574" y="2732314"/>
                <a:ext cx="3950420" cy="890204"/>
              </a:xfrm>
              <a:prstGeom prst="uturnArrow">
                <a:avLst>
                  <a:gd name="adj1" fmla="val 32393"/>
                  <a:gd name="adj2" fmla="val 25000"/>
                  <a:gd name="adj3" fmla="val 37938"/>
                  <a:gd name="adj4" fmla="val 33584"/>
                  <a:gd name="adj5" fmla="val 100000"/>
                </a:avLst>
              </a:prstGeom>
              <a:solidFill>
                <a:sysClr val="windowText" lastClr="000000">
                  <a:lumMod val="85000"/>
                  <a:lumOff val="15000"/>
                </a:sysClr>
              </a:solidFill>
              <a:ln w="25400" cap="flat" cmpd="sng" algn="ctr">
                <a:solidFill>
                  <a:srgbClr val="5B9BD5">
                    <a:shade val="50000"/>
                  </a:srgbClr>
                </a:solidFill>
                <a:prstDash val="solid"/>
                <a:miter/>
              </a:ln>
              <a:effectLst/>
            </p:spPr>
          </p:sp>
          <p:sp>
            <p:nvSpPr>
              <p:cNvPr id="30" name="CustomShape 16">
                <a:extLst>
                  <a:ext uri="{FF2B5EF4-FFF2-40B4-BE49-F238E27FC236}">
                    <a16:creationId xmlns:a16="http://schemas.microsoft.com/office/drawing/2014/main" id="{ACED0436-8679-4033-8C79-24289BC2CC47}"/>
                  </a:ext>
                </a:extLst>
              </p:cNvPr>
              <p:cNvSpPr/>
              <p:nvPr/>
            </p:nvSpPr>
            <p:spPr>
              <a:xfrm rot="10800000" flipH="1">
                <a:off x="3450537" y="5193732"/>
                <a:ext cx="3950420" cy="890204"/>
              </a:xfrm>
              <a:prstGeom prst="uturnArrow">
                <a:avLst>
                  <a:gd name="adj1" fmla="val 32393"/>
                  <a:gd name="adj2" fmla="val 25000"/>
                  <a:gd name="adj3" fmla="val 37938"/>
                  <a:gd name="adj4" fmla="val 33584"/>
                  <a:gd name="adj5" fmla="val 100000"/>
                </a:avLst>
              </a:prstGeom>
              <a:solidFill>
                <a:sysClr val="windowText" lastClr="000000">
                  <a:lumMod val="85000"/>
                  <a:lumOff val="15000"/>
                </a:sysClr>
              </a:solidFill>
              <a:ln w="25400" cap="flat" cmpd="sng" algn="ctr">
                <a:solidFill>
                  <a:srgbClr val="5B9BD5">
                    <a:shade val="50000"/>
                  </a:srgbClr>
                </a:solidFill>
                <a:prstDash val="solid"/>
                <a:miter/>
              </a:ln>
              <a:effectLst/>
            </p:spPr>
          </p:sp>
          <p:sp>
            <p:nvSpPr>
              <p:cNvPr id="31" name="CustomShape 17">
                <a:extLst>
                  <a:ext uri="{FF2B5EF4-FFF2-40B4-BE49-F238E27FC236}">
                    <a16:creationId xmlns:a16="http://schemas.microsoft.com/office/drawing/2014/main" id="{6F34D1F6-F99C-4EEF-93BD-2092EE1BCE20}"/>
                  </a:ext>
                </a:extLst>
              </p:cNvPr>
              <p:cNvSpPr/>
              <p:nvPr/>
            </p:nvSpPr>
            <p:spPr>
              <a:xfrm>
                <a:off x="3956137" y="3043484"/>
                <a:ext cx="2793258" cy="353078"/>
              </a:xfrm>
              <a:prstGeom prst="rect">
                <a:avLst/>
              </a:prstGeom>
              <a:solidFill>
                <a:sysClr val="window" lastClr="FFFFFF"/>
              </a:solidFill>
              <a:ln>
                <a:noFill/>
              </a:ln>
              <a:effectLst/>
            </p:spPr>
            <p:txBody>
              <a:bodyPr lIns="90000" tIns="45000" rIns="90000" bIns="4500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a:ln>
                      <a:noFill/>
                    </a:ln>
                    <a:solidFill>
                      <a:srgbClr val="7A003F"/>
                    </a:solidFill>
                    <a:effectLst/>
                    <a:uLnTx/>
                    <a:uFillTx/>
                    <a:latin typeface="Arial"/>
                    <a:ea typeface="DejaVu Sans"/>
                    <a:cs typeface="+mn-cs"/>
                  </a:rPr>
                  <a:t>Verzahnungsbereich</a:t>
                </a:r>
                <a:endParaRPr kumimoji="0" lang="de-DE" sz="1800" b="0" i="0" u="none" strike="noStrike" kern="0" cap="none" spc="-1" normalizeH="0" baseline="0" noProof="0">
                  <a:ln>
                    <a:noFill/>
                  </a:ln>
                  <a:solidFill>
                    <a:prstClr val="black"/>
                  </a:solidFill>
                  <a:effectLst/>
                  <a:uLnTx/>
                  <a:uFillTx/>
                  <a:latin typeface="Calibri"/>
                  <a:ea typeface="ＭＳ Ｐゴシック" panose="020B0600070205080204" pitchFamily="34" charset="-128"/>
                  <a:cs typeface="+mn-cs"/>
                </a:endParaRPr>
              </a:p>
            </p:txBody>
          </p:sp>
          <p:sp>
            <p:nvSpPr>
              <p:cNvPr id="32" name="Line 18">
                <a:extLst>
                  <a:ext uri="{FF2B5EF4-FFF2-40B4-BE49-F238E27FC236}">
                    <a16:creationId xmlns:a16="http://schemas.microsoft.com/office/drawing/2014/main" id="{F18D1F60-B106-45CF-BEF7-C75E08523D92}"/>
                  </a:ext>
                </a:extLst>
              </p:cNvPr>
              <p:cNvSpPr/>
              <p:nvPr/>
            </p:nvSpPr>
            <p:spPr>
              <a:xfrm>
                <a:off x="8671063" y="4397124"/>
                <a:ext cx="0" cy="876234"/>
              </a:xfrm>
              <a:prstGeom prst="line">
                <a:avLst/>
              </a:prstGeom>
              <a:solidFill>
                <a:srgbClr val="5B9BD5"/>
              </a:solidFill>
              <a:ln w="38160" cap="flat" cmpd="sng" algn="ctr">
                <a:solidFill>
                  <a:srgbClr val="5B9BD5">
                    <a:shade val="50000"/>
                  </a:srgbClr>
                </a:solidFill>
                <a:prstDash val="solid"/>
                <a:miter/>
              </a:ln>
              <a:effectLst/>
            </p:spPr>
          </p:sp>
          <p:sp>
            <p:nvSpPr>
              <p:cNvPr id="33" name="CustomShape 19">
                <a:extLst>
                  <a:ext uri="{FF2B5EF4-FFF2-40B4-BE49-F238E27FC236}">
                    <a16:creationId xmlns:a16="http://schemas.microsoft.com/office/drawing/2014/main" id="{54FB10B3-D62A-4C1D-A032-31B0696C552D}"/>
                  </a:ext>
                </a:extLst>
              </p:cNvPr>
              <p:cNvSpPr/>
              <p:nvPr/>
            </p:nvSpPr>
            <p:spPr>
              <a:xfrm>
                <a:off x="3608472" y="5811076"/>
                <a:ext cx="4029365" cy="264023"/>
              </a:xfrm>
              <a:prstGeom prst="rect">
                <a:avLst/>
              </a:prstGeom>
              <a:noFill/>
              <a:ln>
                <a:noFill/>
              </a:ln>
              <a:effectLst/>
            </p:spPr>
            <p:txBody>
              <a:bodyPr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0" cap="none" spc="-1" normalizeH="0" baseline="0" noProof="0" dirty="0">
                    <a:ln>
                      <a:noFill/>
                    </a:ln>
                    <a:solidFill>
                      <a:srgbClr val="FFFFFF"/>
                    </a:solidFill>
                    <a:effectLst/>
                    <a:uLnTx/>
                    <a:uFillTx/>
                    <a:latin typeface="Arial"/>
                    <a:ea typeface="DejaVu Sans"/>
                    <a:cs typeface="+mn-cs"/>
                  </a:rPr>
                  <a:t>wissenschaftsinteressierte </a:t>
                </a:r>
                <a:r>
                  <a:rPr kumimoji="0" lang="de-DE" sz="1100" b="1" i="0" u="none" strike="noStrike" kern="0" cap="none" spc="-1" normalizeH="0" baseline="0" noProof="0" dirty="0" err="1">
                    <a:ln>
                      <a:noFill/>
                    </a:ln>
                    <a:solidFill>
                      <a:srgbClr val="FFFFFF"/>
                    </a:solidFill>
                    <a:effectLst/>
                    <a:uLnTx/>
                    <a:uFillTx/>
                    <a:latin typeface="Arial"/>
                    <a:ea typeface="DejaVu Sans"/>
                    <a:cs typeface="+mn-cs"/>
                  </a:rPr>
                  <a:t>Berufspraktiker:innen</a:t>
                </a:r>
                <a:endParaRPr kumimoji="0" lang="de-DE" sz="11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sp>
            <p:nvSpPr>
              <p:cNvPr id="34" name="CustomShape 20">
                <a:extLst>
                  <a:ext uri="{FF2B5EF4-FFF2-40B4-BE49-F238E27FC236}">
                    <a16:creationId xmlns:a16="http://schemas.microsoft.com/office/drawing/2014/main" id="{72042975-10AC-4639-A55D-216440BB3BC4}"/>
                  </a:ext>
                </a:extLst>
              </p:cNvPr>
              <p:cNvSpPr/>
              <p:nvPr/>
            </p:nvSpPr>
            <p:spPr>
              <a:xfrm>
                <a:off x="3992067" y="2750093"/>
                <a:ext cx="2465012" cy="260156"/>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1" i="0" u="none" strike="noStrike" kern="0" cap="none" spc="-1" normalizeH="0" baseline="0" noProof="0" dirty="0">
                    <a:ln>
                      <a:noFill/>
                    </a:ln>
                    <a:solidFill>
                      <a:srgbClr val="FFFFFF"/>
                    </a:solidFill>
                    <a:effectLst/>
                    <a:uLnTx/>
                    <a:uFillTx/>
                    <a:latin typeface="Arial"/>
                    <a:ea typeface="DejaVu Sans"/>
                    <a:cs typeface="+mn-cs"/>
                  </a:rPr>
                  <a:t>praxisaffine Studienaussteigende </a:t>
                </a:r>
                <a:endParaRPr kumimoji="0" lang="de-DE" sz="11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10" name="Group 21"/>
            <p:cNvGrpSpPr/>
            <p:nvPr/>
          </p:nvGrpSpPr>
          <p:grpSpPr>
            <a:xfrm>
              <a:off x="8089780" y="2125800"/>
              <a:ext cx="3772440" cy="1243440"/>
              <a:chOff x="7385760" y="2125800"/>
              <a:chExt cx="3772440" cy="1243440"/>
            </a:xfrm>
          </p:grpSpPr>
          <p:sp>
            <p:nvSpPr>
              <p:cNvPr id="14" name="CustomShape 22"/>
              <p:cNvSpPr/>
              <p:nvPr/>
            </p:nvSpPr>
            <p:spPr>
              <a:xfrm>
                <a:off x="7385760" y="2125800"/>
                <a:ext cx="3772440" cy="1243440"/>
              </a:xfrm>
              <a:prstGeom prst="leftArrow">
                <a:avLst>
                  <a:gd name="adj1" fmla="val 66449"/>
                  <a:gd name="adj2" fmla="val 50000"/>
                </a:avLst>
              </a:prstGeom>
              <a:solidFill>
                <a:sysClr val="window" lastClr="FFFFFF"/>
              </a:solidFill>
              <a:ln w="25400" cap="flat" cmpd="sng" algn="ctr">
                <a:solidFill>
                  <a:sysClr val="windowText" lastClr="000000"/>
                </a:solidFill>
                <a:prstDash val="solid"/>
                <a:miter/>
              </a:ln>
              <a:effectLst/>
            </p:spPr>
          </p:sp>
          <p:sp>
            <p:nvSpPr>
              <p:cNvPr id="15" name="CustomShape 23"/>
              <p:cNvSpPr/>
              <p:nvPr/>
            </p:nvSpPr>
            <p:spPr>
              <a:xfrm>
                <a:off x="8029080" y="2412360"/>
                <a:ext cx="2982284" cy="644877"/>
              </a:xfrm>
              <a:prstGeom prst="rect">
                <a:avLst/>
              </a:prstGeom>
              <a:noFill/>
              <a:ln>
                <a:noFill/>
              </a:ln>
              <a:effectLst/>
            </p:spPr>
            <p:txBody>
              <a:bodyPr wrap="squar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a:ln>
                      <a:noFill/>
                    </a:ln>
                    <a:solidFill>
                      <a:srgbClr val="7A003F"/>
                    </a:solidFill>
                    <a:effectLst/>
                    <a:uLnTx/>
                    <a:uFillTx/>
                    <a:latin typeface="Arial"/>
                    <a:ea typeface="DejaVu Sans"/>
                    <a:cs typeface="+mn-cs"/>
                  </a:rPr>
                  <a:t>im Fokus: Studien-</a:t>
                </a:r>
                <a:r>
                  <a:rPr kumimoji="0" sz="18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t/>
                </a:r>
                <a:br>
                  <a:rPr kumimoji="0" sz="1800" b="0" i="0" u="none" strike="noStrike" kern="0" cap="none" spc="0" normalizeH="0" baseline="0" noProof="0" dirty="0">
                    <a:ln>
                      <a:noFill/>
                    </a:ln>
                    <a:solidFill>
                      <a:prstClr val="black"/>
                    </a:solidFill>
                    <a:effectLst/>
                    <a:uLnTx/>
                    <a:uFillTx/>
                    <a:latin typeface="Arial"/>
                    <a:ea typeface="ＭＳ Ｐゴシック" panose="020B0600070205080204" pitchFamily="34" charset="-128"/>
                    <a:cs typeface="+mn-cs"/>
                  </a:rPr>
                </a:br>
                <a:r>
                  <a:rPr kumimoji="0" lang="de-DE" sz="1800" b="1" i="0" u="none" strike="noStrike" kern="0" cap="none" spc="-1" normalizeH="0" baseline="0" noProof="0" dirty="0">
                    <a:ln>
                      <a:noFill/>
                    </a:ln>
                    <a:solidFill>
                      <a:srgbClr val="7A003F"/>
                    </a:solidFill>
                    <a:effectLst/>
                    <a:uLnTx/>
                    <a:uFillTx/>
                    <a:latin typeface="Arial"/>
                    <a:ea typeface="DejaVu Sans"/>
                    <a:cs typeface="+mn-cs"/>
                  </a:rPr>
                  <a:t>aussteigende</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nvGrpSpPr>
            <p:cNvPr id="11" name="Group 19"/>
            <p:cNvGrpSpPr/>
            <p:nvPr/>
          </p:nvGrpSpPr>
          <p:grpSpPr>
            <a:xfrm rot="10800000">
              <a:off x="272535" y="5405655"/>
              <a:ext cx="3772440" cy="1243440"/>
              <a:chOff x="6540865" y="5414040"/>
              <a:chExt cx="3772440" cy="1243440"/>
            </a:xfrm>
          </p:grpSpPr>
          <p:sp>
            <p:nvSpPr>
              <p:cNvPr id="12" name="CustomShape 20"/>
              <p:cNvSpPr/>
              <p:nvPr/>
            </p:nvSpPr>
            <p:spPr>
              <a:xfrm>
                <a:off x="6540865" y="5414040"/>
                <a:ext cx="3772440" cy="1243440"/>
              </a:xfrm>
              <a:prstGeom prst="leftArrow">
                <a:avLst>
                  <a:gd name="adj1" fmla="val 66449"/>
                  <a:gd name="adj2" fmla="val 50000"/>
                </a:avLst>
              </a:prstGeom>
              <a:solidFill>
                <a:sysClr val="window" lastClr="FFFFFF"/>
              </a:solidFill>
              <a:ln w="25400" cap="flat" cmpd="sng" algn="ctr">
                <a:solidFill>
                  <a:sysClr val="windowText" lastClr="000000"/>
                </a:solidFill>
                <a:prstDash val="solid"/>
                <a:miter/>
              </a:ln>
              <a:effectLst/>
            </p:spPr>
          </p:sp>
          <p:sp>
            <p:nvSpPr>
              <p:cNvPr id="13" name="CustomShape 21"/>
              <p:cNvSpPr/>
              <p:nvPr/>
            </p:nvSpPr>
            <p:spPr>
              <a:xfrm rot="10800000">
                <a:off x="7237139" y="5709240"/>
                <a:ext cx="2641149" cy="644877"/>
              </a:xfrm>
              <a:prstGeom prst="rect">
                <a:avLst/>
              </a:prstGeom>
              <a:noFill/>
              <a:ln>
                <a:noFill/>
              </a:ln>
              <a:effectLst/>
            </p:spPr>
            <p:txBody>
              <a:bodyPr wrap="none" lIns="90000" tIns="45000" rIns="90000" bIns="45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a:ln>
                      <a:noFill/>
                    </a:ln>
                    <a:solidFill>
                      <a:srgbClr val="7A003F"/>
                    </a:solidFill>
                    <a:effectLst/>
                    <a:uLnTx/>
                    <a:uFillTx/>
                    <a:latin typeface="Arial"/>
                    <a:ea typeface="DejaVu Sans"/>
                    <a:cs typeface="+mn-cs"/>
                  </a:rPr>
                  <a:t>im Fokus: DQR 6-</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0" cap="none" spc="-1" normalizeH="0" baseline="0" noProof="0" dirty="0" err="1">
                    <a:ln>
                      <a:noFill/>
                    </a:ln>
                    <a:solidFill>
                      <a:srgbClr val="7A003F"/>
                    </a:solidFill>
                    <a:effectLst/>
                    <a:uLnTx/>
                    <a:uFillTx/>
                    <a:latin typeface="Arial"/>
                    <a:ea typeface="DejaVu Sans"/>
                    <a:cs typeface="+mn-cs"/>
                  </a:rPr>
                  <a:t>Berufspraktiker:innen</a:t>
                </a:r>
                <a:r>
                  <a:rPr kumimoji="0" lang="de-DE" sz="1800" b="1" i="0" u="none" strike="noStrike" kern="0" cap="none" spc="-1" normalizeH="0" baseline="0" noProof="0" dirty="0">
                    <a:ln>
                      <a:noFill/>
                    </a:ln>
                    <a:solidFill>
                      <a:srgbClr val="7A003F"/>
                    </a:solidFill>
                    <a:effectLst/>
                    <a:uLnTx/>
                    <a:uFillTx/>
                    <a:latin typeface="Arial"/>
                    <a:ea typeface="DejaVu Sans"/>
                    <a:cs typeface="+mn-cs"/>
                  </a:rPr>
                  <a:t> </a:t>
                </a:r>
                <a:endParaRPr kumimoji="0" lang="de-DE" sz="1800" b="0" i="0" u="none" strike="noStrike" kern="0" cap="none" spc="-1" normalizeH="0" baseline="0" noProof="0" dirty="0">
                  <a:ln>
                    <a:noFill/>
                  </a:ln>
                  <a:solidFill>
                    <a:prstClr val="black"/>
                  </a:solidFill>
                  <a:effectLst/>
                  <a:uLnTx/>
                  <a:uFillTx/>
                  <a:latin typeface="Calibri"/>
                  <a:ea typeface="ＭＳ Ｐゴシック" panose="020B0600070205080204" pitchFamily="34" charset="-128"/>
                  <a:cs typeface="+mn-cs"/>
                </a:endParaRPr>
              </a:p>
            </p:txBody>
          </p:sp>
        </p:grpSp>
      </p:grpSp>
    </p:spTree>
    <p:extLst>
      <p:ext uri="{BB962C8B-B14F-4D97-AF65-F5344CB8AC3E}">
        <p14:creationId xmlns:p14="http://schemas.microsoft.com/office/powerpoint/2010/main" val="372146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 name="Group 2"/>
          <p:cNvGrpSpPr/>
          <p:nvPr/>
        </p:nvGrpSpPr>
        <p:grpSpPr>
          <a:xfrm>
            <a:off x="384000" y="1152000"/>
            <a:ext cx="11161080" cy="4660594"/>
            <a:chOff x="304560" y="1823040"/>
            <a:chExt cx="11108520" cy="4714920"/>
          </a:xfrm>
        </p:grpSpPr>
        <p:grpSp>
          <p:nvGrpSpPr>
            <p:cNvPr id="412" name="Group 3"/>
            <p:cNvGrpSpPr/>
            <p:nvPr/>
          </p:nvGrpSpPr>
          <p:grpSpPr>
            <a:xfrm>
              <a:off x="304560" y="1823040"/>
              <a:ext cx="11108520" cy="4714920"/>
              <a:chOff x="304560" y="1823040"/>
              <a:chExt cx="11108520" cy="4714920"/>
            </a:xfrm>
          </p:grpSpPr>
          <p:grpSp>
            <p:nvGrpSpPr>
              <p:cNvPr id="413" name="Group 4"/>
              <p:cNvGrpSpPr/>
              <p:nvPr/>
            </p:nvGrpSpPr>
            <p:grpSpPr>
              <a:xfrm>
                <a:off x="304560" y="1823040"/>
                <a:ext cx="11108520" cy="3198240"/>
                <a:chOff x="304560" y="1823040"/>
                <a:chExt cx="11108520" cy="3198240"/>
              </a:xfrm>
            </p:grpSpPr>
            <p:sp>
              <p:nvSpPr>
                <p:cNvPr id="414" name="CustomShape 5"/>
                <p:cNvSpPr/>
                <p:nvPr/>
              </p:nvSpPr>
              <p:spPr>
                <a:xfrm rot="5400000">
                  <a:off x="217440" y="1910160"/>
                  <a:ext cx="1681560" cy="1507320"/>
                </a:xfrm>
                <a:prstGeom prst="homePlate">
                  <a:avLst>
                    <a:gd name="adj" fmla="val 15765"/>
                  </a:avLst>
                </a:prstGeom>
                <a:solidFill>
                  <a:srgbClr val="00549F"/>
                </a:solidFill>
                <a:ln w="9360">
                  <a:solidFill>
                    <a:srgbClr val="00549F"/>
                  </a:solidFill>
                  <a:miter/>
                </a:ln>
              </p:spPr>
              <p:style>
                <a:lnRef idx="0">
                  <a:scrgbClr r="0" g="0" b="0"/>
                </a:lnRef>
                <a:fillRef idx="0">
                  <a:scrgbClr r="0" g="0" b="0"/>
                </a:fillRef>
                <a:effectRef idx="0">
                  <a:scrgbClr r="0" g="0" b="0"/>
                </a:effectRef>
                <a:fontRef idx="minor"/>
              </p:style>
              <p:txBody>
                <a:bodyPr rot="16200000" vert="vert270" lIns="46800" tIns="90000" rIns="46800" bIns="90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1" normalizeH="0" baseline="0" noProof="0">
                      <a:ln>
                        <a:noFill/>
                      </a:ln>
                      <a:solidFill>
                        <a:srgbClr val="FFFFFF"/>
                      </a:solidFill>
                      <a:effectLst/>
                      <a:uLnTx/>
                      <a:uFillTx/>
                      <a:latin typeface="Arial"/>
                      <a:ea typeface="DejaVu Sans"/>
                    </a:rPr>
                    <a:t>Text</a:t>
                  </a:r>
                  <a:endParaRPr kumimoji="0" lang="de-DE" sz="1600" b="0" i="0" u="none" strike="noStrike" kern="1200" cap="none" spc="-1" normalizeH="0" baseline="0" noProof="0">
                    <a:ln>
                      <a:noFill/>
                    </a:ln>
                    <a:solidFill>
                      <a:prstClr val="black"/>
                    </a:solidFill>
                    <a:effectLst/>
                    <a:uLnTx/>
                    <a:uFillTx/>
                    <a:latin typeface="Calibri"/>
                  </a:endParaRPr>
                </a:p>
              </p:txBody>
            </p:sp>
            <p:sp>
              <p:nvSpPr>
                <p:cNvPr id="415" name="CustomShape 6"/>
                <p:cNvSpPr/>
                <p:nvPr/>
              </p:nvSpPr>
              <p:spPr>
                <a:xfrm>
                  <a:off x="1952640" y="1823040"/>
                  <a:ext cx="9460440" cy="1417320"/>
                </a:xfrm>
                <a:prstGeom prst="rect">
                  <a:avLst/>
                </a:prstGeom>
                <a:noFill/>
                <a:ln w="9360">
                  <a:solidFill>
                    <a:srgbClr val="00549F"/>
                  </a:solidFill>
                  <a:miter/>
                </a:ln>
              </p:spPr>
              <p:style>
                <a:lnRef idx="0">
                  <a:scrgbClr r="0" g="0" b="0"/>
                </a:lnRef>
                <a:fillRef idx="0">
                  <a:scrgbClr r="0" g="0" b="0"/>
                </a:fillRef>
                <a:effectRef idx="0">
                  <a:scrgbClr r="0" g="0" b="0"/>
                </a:effectRef>
                <a:fontRef idx="minor"/>
              </p:style>
              <p:txBody>
                <a:bodyPr lIns="36000" tIns="36000" rIns="36000" bIns="36000">
                  <a:noAutofit/>
                </a:bodyPr>
                <a:lstStyle/>
                <a:p>
                  <a:pPr marL="0" marR="0" lvl="0" indent="0" algn="l" defTabSz="914400" rtl="0" eaLnBrk="1" fontAlgn="auto" latinLnBrk="0" hangingPunct="1">
                    <a:lnSpc>
                      <a:spcPct val="100000"/>
                    </a:lnSpc>
                    <a:spcBef>
                      <a:spcPts val="0"/>
                    </a:spcBef>
                    <a:spcAft>
                      <a:spcPts val="479"/>
                    </a:spcAft>
                    <a:buClrTx/>
                    <a:buSzTx/>
                    <a:buFontTx/>
                    <a:buNone/>
                    <a:tabLst>
                      <a:tab pos="0" algn="l"/>
                    </a:tabLst>
                    <a:defRPr/>
                  </a:pPr>
                  <a:r>
                    <a:rPr kumimoji="0" lang="de-DE" sz="1600" b="1" i="0" u="none" strike="noStrike" kern="1200" cap="none" spc="-1" normalizeH="0" baseline="0" noProof="0" dirty="0">
                      <a:ln>
                        <a:noFill/>
                      </a:ln>
                      <a:solidFill>
                        <a:srgbClr val="7A003F"/>
                      </a:solidFill>
                      <a:effectLst/>
                      <a:uLnTx/>
                      <a:uFillTx/>
                      <a:ea typeface="DejaVu Sans"/>
                    </a:rPr>
                    <a:t>  Explorationsebene: Feldsondierung (Dokumentation </a:t>
                  </a:r>
                  <a:r>
                    <a:rPr kumimoji="0" lang="de-DE" sz="1600" b="1" i="0" u="none" strike="noStrike" kern="1200" cap="none" spc="-1" normalizeH="0" baseline="0" noProof="0" dirty="0" smtClean="0">
                      <a:ln>
                        <a:noFill/>
                      </a:ln>
                      <a:solidFill>
                        <a:srgbClr val="7A003F"/>
                      </a:solidFill>
                      <a:effectLst/>
                      <a:uLnTx/>
                      <a:uFillTx/>
                      <a:ea typeface="DejaVu Sans"/>
                    </a:rPr>
                    <a:t>im Working Paper 251)</a:t>
                  </a:r>
                  <a:endParaRPr kumimoji="0" lang="de-DE" sz="1600" b="0" i="0" u="none" strike="noStrike" kern="1200" cap="none" spc="-1" normalizeH="0" baseline="0" noProof="0" dirty="0">
                    <a:ln>
                      <a:noFill/>
                    </a:ln>
                    <a:solidFill>
                      <a:prstClr val="black"/>
                    </a:solidFill>
                    <a:effectLst/>
                    <a:uLnTx/>
                    <a:uFillTx/>
                  </a:endParaRPr>
                </a:p>
                <a:p>
                  <a:pPr marL="203040" marR="0" lvl="1" indent="-129600" algn="l" defTabSz="914400" rtl="0" eaLnBrk="1" fontAlgn="auto" latinLnBrk="0" hangingPunct="1">
                    <a:lnSpc>
                      <a:spcPct val="100000"/>
                    </a:lnSpc>
                    <a:spcBef>
                      <a:spcPts val="0"/>
                    </a:spcBef>
                    <a:spcAft>
                      <a:spcPts val="420"/>
                    </a:spcAft>
                    <a:buClr>
                      <a:srgbClr val="00549F"/>
                    </a:buClr>
                    <a:buSzTx/>
                    <a:buFont typeface="Arial"/>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Ziel: Identifikation von Übergangserfahrungen zur Auswahl geeigneter Fälle</a:t>
                  </a:r>
                </a:p>
                <a:p>
                  <a:pPr marL="203040" marR="0" lvl="1" indent="-129600" algn="l" defTabSz="914400" rtl="0" eaLnBrk="1" fontAlgn="auto" latinLnBrk="0" hangingPunct="1">
                    <a:lnSpc>
                      <a:spcPct val="100000"/>
                    </a:lnSpc>
                    <a:spcBef>
                      <a:spcPts val="0"/>
                    </a:spcBef>
                    <a:spcAft>
                      <a:spcPts val="420"/>
                    </a:spcAft>
                    <a:buClr>
                      <a:srgbClr val="00549F"/>
                    </a:buClr>
                    <a:buSzTx/>
                    <a:buFont typeface="Arial"/>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Empirischer Zugang: </a:t>
                  </a:r>
                  <a:endParaRPr kumimoji="0" lang="de-DE" sz="1400" b="0" i="0" u="none" strike="noStrike" kern="1200" cap="none" spc="-1" normalizeH="0" baseline="0" noProof="0" dirty="0">
                    <a:ln>
                      <a:noFill/>
                    </a:ln>
                    <a:solidFill>
                      <a:prstClr val="black"/>
                    </a:solidFill>
                    <a:effectLst/>
                    <a:uLnTx/>
                    <a:uFillTx/>
                  </a:endParaRP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1" i="0" u="none" strike="noStrike" kern="1200" cap="none" spc="-1" normalizeH="0" baseline="0" noProof="0" dirty="0">
                      <a:ln>
                        <a:noFill/>
                      </a:ln>
                      <a:solidFill>
                        <a:srgbClr val="000000"/>
                      </a:solidFill>
                      <a:effectLst/>
                      <a:uLnTx/>
                      <a:uFillTx/>
                      <a:ea typeface="DejaVu Sans"/>
                    </a:rPr>
                    <a:t>schriftliche Befragung </a:t>
                  </a:r>
                  <a:r>
                    <a:rPr kumimoji="0" lang="de-DE" sz="1400" b="0" i="0" u="none" strike="noStrike" kern="1200" cap="none" spc="-1" normalizeH="0" baseline="0" noProof="0" dirty="0">
                      <a:ln>
                        <a:noFill/>
                      </a:ln>
                      <a:solidFill>
                        <a:srgbClr val="000000"/>
                      </a:solidFill>
                      <a:effectLst/>
                      <a:uLnTx/>
                      <a:uFillTx/>
                      <a:ea typeface="DejaVu Sans"/>
                    </a:rPr>
                    <a:t>von</a:t>
                  </a:r>
                  <a:r>
                    <a:rPr kumimoji="0" lang="de-DE" sz="1400" b="1" i="0" u="none" strike="noStrike" kern="1200" cap="none" spc="-1" normalizeH="0" baseline="0" noProof="0" dirty="0">
                      <a:ln>
                        <a:noFill/>
                      </a:ln>
                      <a:solidFill>
                        <a:srgbClr val="000000"/>
                      </a:solidFill>
                      <a:effectLst/>
                      <a:uLnTx/>
                      <a:uFillTx/>
                      <a:ea typeface="DejaVu Sans"/>
                    </a:rPr>
                    <a:t> </a:t>
                  </a:r>
                  <a:r>
                    <a:rPr kumimoji="0" lang="de-DE" sz="1400" b="0" i="0" u="none" strike="noStrike" kern="1200" cap="none" spc="-1" normalizeH="0" baseline="0" noProof="0" dirty="0">
                      <a:ln>
                        <a:noFill/>
                      </a:ln>
                      <a:solidFill>
                        <a:srgbClr val="000000"/>
                      </a:solidFill>
                      <a:effectLst/>
                      <a:uLnTx/>
                      <a:uFillTx/>
                      <a:ea typeface="DejaVu Sans"/>
                    </a:rPr>
                    <a:t>316 Fachschulen für Technik </a:t>
                  </a: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1" i="0" u="none" strike="noStrike" kern="1200" cap="none" spc="-1" normalizeH="0" baseline="0" noProof="0" dirty="0">
                      <a:ln>
                        <a:noFill/>
                      </a:ln>
                      <a:solidFill>
                        <a:srgbClr val="000000"/>
                      </a:solidFill>
                      <a:effectLst/>
                      <a:uLnTx/>
                      <a:uFillTx/>
                      <a:ea typeface="DejaVu Sans"/>
                    </a:rPr>
                    <a:t>Literatur- und Dokumentenanalysen, </a:t>
                  </a:r>
                  <a:r>
                    <a:rPr kumimoji="0" lang="de-DE" sz="1400" b="0" i="0" u="none" strike="noStrike" kern="1200" cap="none" spc="-1" normalizeH="0" baseline="0" noProof="0" dirty="0">
                      <a:ln>
                        <a:noFill/>
                      </a:ln>
                      <a:solidFill>
                        <a:srgbClr val="000000"/>
                      </a:solidFill>
                      <a:effectLst/>
                      <a:uLnTx/>
                      <a:uFillTx/>
                      <a:ea typeface="DejaVu Sans"/>
                    </a:rPr>
                    <a:t>z. B. Lehrpläne, Modulhandbücher, </a:t>
                  </a:r>
                  <a:r>
                    <a:rPr kumimoji="0" lang="de-DE" sz="1400" b="0" i="0" u="none" strike="noStrike" kern="1200" cap="none" spc="-1" normalizeH="0" baseline="0" noProof="0" dirty="0" smtClean="0">
                      <a:ln>
                        <a:noFill/>
                      </a:ln>
                      <a:solidFill>
                        <a:srgbClr val="000000"/>
                      </a:solidFill>
                      <a:effectLst/>
                      <a:uLnTx/>
                      <a:uFillTx/>
                      <a:ea typeface="DejaVu Sans"/>
                    </a:rPr>
                    <a:t>Richtlinien </a:t>
                  </a:r>
                  <a:endParaRPr kumimoji="0" lang="de-DE" sz="1600" b="0" i="0" u="none" strike="noStrike" kern="1200" cap="none" spc="-1" normalizeH="0" baseline="0" noProof="0" dirty="0">
                    <a:ln>
                      <a:noFill/>
                    </a:ln>
                    <a:solidFill>
                      <a:prstClr val="black"/>
                    </a:solidFill>
                    <a:effectLst/>
                    <a:uLnTx/>
                    <a:uFillTx/>
                  </a:endParaRPr>
                </a:p>
              </p:txBody>
            </p:sp>
            <p:sp>
              <p:nvSpPr>
                <p:cNvPr id="416" name="CustomShape 7"/>
                <p:cNvSpPr/>
                <p:nvPr/>
              </p:nvSpPr>
              <p:spPr>
                <a:xfrm rot="5400000">
                  <a:off x="217440" y="3426840"/>
                  <a:ext cx="1681560" cy="1507320"/>
                </a:xfrm>
                <a:prstGeom prst="chevron">
                  <a:avLst>
                    <a:gd name="adj" fmla="val 15765"/>
                  </a:avLst>
                </a:prstGeom>
                <a:solidFill>
                  <a:srgbClr val="00549F"/>
                </a:solidFill>
                <a:ln w="9360">
                  <a:solidFill>
                    <a:srgbClr val="00549F"/>
                  </a:solidFill>
                  <a:miter/>
                </a:ln>
              </p:spPr>
              <p:style>
                <a:lnRef idx="0">
                  <a:scrgbClr r="0" g="0" b="0"/>
                </a:lnRef>
                <a:fillRef idx="0">
                  <a:scrgbClr r="0" g="0" b="0"/>
                </a:fillRef>
                <a:effectRef idx="0">
                  <a:scrgbClr r="0" g="0" b="0"/>
                </a:effectRef>
                <a:fontRef idx="minor"/>
              </p:style>
              <p:txBody>
                <a:bodyPr rot="16200000" vert="vert270"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1" normalizeH="0" baseline="0" noProof="0">
                      <a:ln>
                        <a:noFill/>
                      </a:ln>
                      <a:solidFill>
                        <a:srgbClr val="FFFFFF"/>
                      </a:solidFill>
                      <a:effectLst/>
                      <a:uLnTx/>
                      <a:uFillTx/>
                      <a:latin typeface="Arial"/>
                      <a:ea typeface="DejaVu Sans"/>
                    </a:rPr>
                    <a:t>Text</a:t>
                  </a:r>
                  <a:endParaRPr kumimoji="0" lang="de-DE" sz="1600" b="0" i="0" u="none" strike="noStrike" kern="1200" cap="none" spc="-1" normalizeH="0" baseline="0" noProof="0">
                    <a:ln>
                      <a:noFill/>
                    </a:ln>
                    <a:solidFill>
                      <a:prstClr val="black"/>
                    </a:solidFill>
                    <a:effectLst/>
                    <a:uLnTx/>
                    <a:uFillTx/>
                    <a:latin typeface="Calibri"/>
                  </a:endParaRPr>
                </a:p>
              </p:txBody>
            </p:sp>
            <p:pic>
              <p:nvPicPr>
                <p:cNvPr id="417" name="Picture 44" descr="M:\Privat\_sciebo\Druck\05 Piktogramme\RWTH_Piktogramm_Diskussionslernraum.png"/>
                <p:cNvPicPr/>
                <p:nvPr/>
              </p:nvPicPr>
              <p:blipFill>
                <a:blip r:embed="rId3"/>
                <a:stretch/>
              </p:blipFill>
              <p:spPr>
                <a:xfrm>
                  <a:off x="434520" y="3606120"/>
                  <a:ext cx="1185840" cy="1185840"/>
                </a:xfrm>
                <a:prstGeom prst="rect">
                  <a:avLst/>
                </a:prstGeom>
                <a:ln w="9360">
                  <a:solidFill>
                    <a:srgbClr val="00549F"/>
                  </a:solidFill>
                  <a:round/>
                </a:ln>
              </p:spPr>
            </p:pic>
            <p:pic>
              <p:nvPicPr>
                <p:cNvPr id="418" name="Picture 15" descr="M:\Privat\_sciebo\Druck\05 Piktogramme\RWTH_Piktogramm_Archiv.png"/>
                <p:cNvPicPr/>
                <p:nvPr/>
              </p:nvPicPr>
              <p:blipFill>
                <a:blip r:embed="rId4"/>
                <a:stretch/>
              </p:blipFill>
              <p:spPr>
                <a:xfrm>
                  <a:off x="464400" y="1987920"/>
                  <a:ext cx="1185840" cy="1185840"/>
                </a:xfrm>
                <a:prstGeom prst="rect">
                  <a:avLst/>
                </a:prstGeom>
                <a:ln w="9360">
                  <a:solidFill>
                    <a:srgbClr val="00549F"/>
                  </a:solidFill>
                  <a:round/>
                </a:ln>
              </p:spPr>
            </p:pic>
          </p:grpSp>
          <p:sp>
            <p:nvSpPr>
              <p:cNvPr id="419" name="CustomShape 8"/>
              <p:cNvSpPr/>
              <p:nvPr/>
            </p:nvSpPr>
            <p:spPr>
              <a:xfrm>
                <a:off x="1952640" y="3339720"/>
                <a:ext cx="9460440" cy="1417320"/>
              </a:xfrm>
              <a:prstGeom prst="rect">
                <a:avLst/>
              </a:prstGeom>
              <a:noFill/>
              <a:ln w="9360">
                <a:solidFill>
                  <a:srgbClr val="00549F"/>
                </a:solidFill>
                <a:miter/>
              </a:ln>
            </p:spPr>
            <p:style>
              <a:lnRef idx="0">
                <a:scrgbClr r="0" g="0" b="0"/>
              </a:lnRef>
              <a:fillRef idx="0">
                <a:scrgbClr r="0" g="0" b="0"/>
              </a:fillRef>
              <a:effectRef idx="0">
                <a:scrgbClr r="0" g="0" b="0"/>
              </a:effectRef>
              <a:fontRef idx="minor"/>
            </p:style>
            <p:txBody>
              <a:bodyPr lIns="36000" tIns="36000" rIns="36000" bIns="36000">
                <a:noAutofit/>
              </a:bodyPr>
              <a:lstStyle/>
              <a:p>
                <a:pPr marL="0" marR="0" lvl="0" indent="0" algn="l" defTabSz="914400" rtl="0" eaLnBrk="1" fontAlgn="auto" latinLnBrk="0" hangingPunct="1">
                  <a:lnSpc>
                    <a:spcPct val="100000"/>
                  </a:lnSpc>
                  <a:spcBef>
                    <a:spcPts val="0"/>
                  </a:spcBef>
                  <a:spcAft>
                    <a:spcPts val="479"/>
                  </a:spcAft>
                  <a:buClrTx/>
                  <a:buSzTx/>
                  <a:buFontTx/>
                  <a:buNone/>
                  <a:tabLst>
                    <a:tab pos="0" algn="l"/>
                  </a:tabLst>
                  <a:defRPr/>
                </a:pPr>
                <a:r>
                  <a:rPr kumimoji="0" lang="de-DE" sz="1600" b="1" i="0" u="none" strike="noStrike" kern="1200" cap="none" spc="-1" normalizeH="0" baseline="0" noProof="0" dirty="0">
                    <a:ln>
                      <a:noFill/>
                    </a:ln>
                    <a:solidFill>
                      <a:srgbClr val="7A003F"/>
                    </a:solidFill>
                    <a:effectLst/>
                    <a:uLnTx/>
                    <a:uFillTx/>
                    <a:ea typeface="DejaVu Sans"/>
                  </a:rPr>
                  <a:t>  Erhebungsebene: Fallstudien (Dokumentation </a:t>
                </a:r>
                <a:r>
                  <a:rPr kumimoji="0" lang="de-DE" sz="1600" b="1" i="0" u="none" strike="noStrike" kern="1200" cap="none" spc="-1" normalizeH="0" baseline="0" noProof="0" dirty="0" smtClean="0">
                    <a:ln>
                      <a:noFill/>
                    </a:ln>
                    <a:solidFill>
                      <a:srgbClr val="7A003F"/>
                    </a:solidFill>
                    <a:effectLst/>
                    <a:uLnTx/>
                    <a:uFillTx/>
                    <a:ea typeface="DejaVu Sans"/>
                  </a:rPr>
                  <a:t>in den Working Papers 270 </a:t>
                </a:r>
                <a:r>
                  <a:rPr kumimoji="0" lang="de-DE" sz="1600" b="1" i="0" u="none" strike="noStrike" kern="1200" cap="none" spc="-1" normalizeH="0" baseline="0" noProof="0" dirty="0">
                    <a:ln>
                      <a:noFill/>
                    </a:ln>
                    <a:solidFill>
                      <a:srgbClr val="7A003F"/>
                    </a:solidFill>
                    <a:effectLst/>
                    <a:uLnTx/>
                    <a:uFillTx/>
                    <a:ea typeface="DejaVu Sans"/>
                  </a:rPr>
                  <a:t>und </a:t>
                </a:r>
                <a:r>
                  <a:rPr kumimoji="0" lang="de-DE" sz="1600" b="1" i="0" u="none" strike="noStrike" kern="1200" cap="none" spc="-1" normalizeH="0" baseline="0" noProof="0" dirty="0" smtClean="0">
                    <a:ln>
                      <a:noFill/>
                    </a:ln>
                    <a:solidFill>
                      <a:srgbClr val="7A003F"/>
                    </a:solidFill>
                    <a:effectLst/>
                    <a:uLnTx/>
                    <a:uFillTx/>
                    <a:ea typeface="DejaVu Sans"/>
                  </a:rPr>
                  <a:t>285)</a:t>
                </a:r>
                <a:endParaRPr kumimoji="0" lang="de-DE" sz="1600" b="0" i="0" u="none" strike="noStrike" kern="1200" cap="none" spc="-1" normalizeH="0" baseline="0" noProof="0" dirty="0">
                  <a:ln>
                    <a:noFill/>
                  </a:ln>
                  <a:solidFill>
                    <a:prstClr val="black"/>
                  </a:solidFill>
                  <a:effectLst/>
                  <a:uLnTx/>
                  <a:uFillTx/>
                </a:endParaRPr>
              </a:p>
              <a:p>
                <a:pPr marL="203040" lvl="1" indent="-129600" eaLnBrk="1" fontAlgn="auto" hangingPunct="1">
                  <a:spcBef>
                    <a:spcPts val="0"/>
                  </a:spcBef>
                  <a:spcAft>
                    <a:spcPts val="420"/>
                  </a:spcAft>
                  <a:buClr>
                    <a:srgbClr val="00549F"/>
                  </a:buClr>
                  <a:buFont typeface="Arial"/>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Ziel: Beschreibung von Kooperations- und Übergangsmodellen </a:t>
                </a:r>
                <a:r>
                  <a:rPr lang="de-DE" sz="1400" spc="-1" dirty="0">
                    <a:solidFill>
                      <a:srgbClr val="000000"/>
                    </a:solidFill>
                    <a:ea typeface="DejaVu Sans"/>
                  </a:rPr>
                  <a:t>an acht ausgewählten Fachschulstandorten</a:t>
                </a:r>
                <a:endParaRPr kumimoji="0" lang="de-DE" sz="1400" b="0" i="0" u="none" strike="noStrike" kern="1200" cap="none" spc="-1" normalizeH="0" baseline="0" noProof="0" dirty="0">
                  <a:ln>
                    <a:noFill/>
                  </a:ln>
                  <a:solidFill>
                    <a:prstClr val="black"/>
                  </a:solidFill>
                  <a:effectLst/>
                  <a:uLnTx/>
                  <a:uFillTx/>
                </a:endParaRPr>
              </a:p>
              <a:p>
                <a:pPr marL="203040" marR="0" lvl="1" indent="-129600" algn="l" defTabSz="914400" rtl="0" eaLnBrk="1" fontAlgn="auto" latinLnBrk="0" hangingPunct="1">
                  <a:lnSpc>
                    <a:spcPct val="100000"/>
                  </a:lnSpc>
                  <a:spcBef>
                    <a:spcPts val="0"/>
                  </a:spcBef>
                  <a:spcAft>
                    <a:spcPts val="420"/>
                  </a:spcAft>
                  <a:buClr>
                    <a:srgbClr val="00549F"/>
                  </a:buClr>
                  <a:buSzTx/>
                  <a:buFont typeface="Arial"/>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Empirischer Zugang: </a:t>
                </a:r>
                <a:endParaRPr kumimoji="0" lang="de-DE" sz="1400" b="0" i="0" u="none" strike="noStrike" kern="1200" cap="none" spc="-1" normalizeH="0" baseline="0" noProof="0" dirty="0">
                  <a:ln>
                    <a:noFill/>
                  </a:ln>
                  <a:solidFill>
                    <a:prstClr val="black"/>
                  </a:solidFill>
                  <a:effectLst/>
                  <a:uLnTx/>
                  <a:uFillTx/>
                </a:endParaRP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1" i="0" u="none" strike="noStrike" kern="1200" cap="none" spc="-1" normalizeH="0" baseline="0" noProof="0" dirty="0">
                    <a:ln>
                      <a:noFill/>
                    </a:ln>
                    <a:solidFill>
                      <a:srgbClr val="000000"/>
                    </a:solidFill>
                    <a:effectLst/>
                    <a:uLnTx/>
                    <a:uFillTx/>
                    <a:ea typeface="DejaVu Sans"/>
                  </a:rPr>
                  <a:t>Experteninterviews</a:t>
                </a:r>
                <a:r>
                  <a:rPr kumimoji="0" lang="de-DE" sz="1400" b="0" i="0" u="none" strike="noStrike" kern="1200" cap="none" spc="-1" normalizeH="0" baseline="0" noProof="0" dirty="0">
                    <a:ln>
                      <a:noFill/>
                    </a:ln>
                    <a:solidFill>
                      <a:srgbClr val="000000"/>
                    </a:solidFill>
                    <a:effectLst/>
                    <a:uLnTx/>
                    <a:uFillTx/>
                    <a:ea typeface="DejaVu Sans"/>
                  </a:rPr>
                  <a:t> </a:t>
                </a:r>
                <a:r>
                  <a:rPr kumimoji="0" lang="de-DE" sz="1400" b="0" i="0" u="none" strike="noStrike" kern="1200" cap="none" spc="-1" normalizeH="0" baseline="0" noProof="0" dirty="0" smtClean="0">
                    <a:ln>
                      <a:noFill/>
                    </a:ln>
                    <a:solidFill>
                      <a:srgbClr val="000000"/>
                    </a:solidFill>
                    <a:effectLst/>
                    <a:uLnTx/>
                    <a:uFillTx/>
                    <a:ea typeface="DejaVu Sans"/>
                  </a:rPr>
                  <a:t>(N=8) mit </a:t>
                </a:r>
                <a:r>
                  <a:rPr kumimoji="0" lang="de-DE" sz="1400" b="0" i="0" u="none" strike="noStrike" kern="1200" cap="none" spc="-1" normalizeH="0" baseline="0" noProof="0" dirty="0">
                    <a:ln>
                      <a:noFill/>
                    </a:ln>
                    <a:solidFill>
                      <a:srgbClr val="000000"/>
                    </a:solidFill>
                    <a:effectLst/>
                    <a:uLnTx/>
                    <a:uFillTx/>
                    <a:ea typeface="DejaVu Sans"/>
                  </a:rPr>
                  <a:t>ausgewählten Schul- und Bildungsgangleitungen</a:t>
                </a: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1" i="0" u="none" strike="noStrike" kern="1200" cap="none" spc="-1" normalizeH="0" baseline="0" noProof="0" dirty="0">
                    <a:ln>
                      <a:noFill/>
                    </a:ln>
                    <a:solidFill>
                      <a:srgbClr val="000000"/>
                    </a:solidFill>
                    <a:effectLst/>
                    <a:uLnTx/>
                    <a:uFillTx/>
                    <a:ea typeface="DejaVu Sans"/>
                  </a:rPr>
                  <a:t>Berufsbiographische Interviews </a:t>
                </a:r>
                <a:r>
                  <a:rPr kumimoji="0" lang="de-DE" sz="1400" i="0" u="none" strike="noStrike" kern="1200" cap="none" spc="-1" normalizeH="0" baseline="0" noProof="0" dirty="0" smtClean="0">
                    <a:ln>
                      <a:noFill/>
                    </a:ln>
                    <a:solidFill>
                      <a:srgbClr val="000000"/>
                    </a:solidFill>
                    <a:effectLst/>
                    <a:uLnTx/>
                    <a:uFillTx/>
                    <a:ea typeface="DejaVu Sans"/>
                  </a:rPr>
                  <a:t>(N=14) </a:t>
                </a:r>
                <a:r>
                  <a:rPr kumimoji="0" lang="de-DE" sz="1400" b="0" i="0" u="none" strike="noStrike" kern="1200" cap="none" spc="-1" normalizeH="0" baseline="0" noProof="0" dirty="0" smtClean="0">
                    <a:ln>
                      <a:noFill/>
                    </a:ln>
                    <a:solidFill>
                      <a:srgbClr val="000000"/>
                    </a:solidFill>
                    <a:effectLst/>
                    <a:uLnTx/>
                    <a:uFillTx/>
                    <a:ea typeface="DejaVu Sans"/>
                  </a:rPr>
                  <a:t>mit </a:t>
                </a:r>
                <a:r>
                  <a:rPr kumimoji="0" lang="de-DE" sz="1400" b="0" i="0" u="none" strike="noStrike" kern="1200" cap="none" spc="-1" normalizeH="0" baseline="0" noProof="0" dirty="0">
                    <a:ln>
                      <a:noFill/>
                    </a:ln>
                    <a:solidFill>
                      <a:srgbClr val="000000"/>
                    </a:solidFill>
                    <a:effectLst/>
                    <a:uLnTx/>
                    <a:uFillTx/>
                    <a:ea typeface="DejaVu Sans"/>
                  </a:rPr>
                  <a:t>Studienwechselnden mit Übergangserfahrung </a:t>
                </a:r>
                <a:endParaRPr kumimoji="0" lang="de-DE" sz="1400" b="0" i="0" u="none" strike="noStrike" kern="1200" cap="none" spc="-1" normalizeH="0" baseline="0" noProof="0" dirty="0">
                  <a:ln>
                    <a:noFill/>
                  </a:ln>
                  <a:solidFill>
                    <a:prstClr val="black"/>
                  </a:solidFill>
                  <a:effectLst/>
                  <a:uLnTx/>
                  <a:uFillTx/>
                </a:endParaRPr>
              </a:p>
            </p:txBody>
          </p:sp>
          <p:sp>
            <p:nvSpPr>
              <p:cNvPr id="420" name="CustomShape 9"/>
              <p:cNvSpPr/>
              <p:nvPr/>
            </p:nvSpPr>
            <p:spPr>
              <a:xfrm rot="5400000">
                <a:off x="217440" y="4943520"/>
                <a:ext cx="1681560" cy="1507320"/>
              </a:xfrm>
              <a:prstGeom prst="chevron">
                <a:avLst>
                  <a:gd name="adj" fmla="val 15765"/>
                </a:avLst>
              </a:prstGeom>
              <a:solidFill>
                <a:srgbClr val="00549F"/>
              </a:solidFill>
              <a:ln w="9360">
                <a:solidFill>
                  <a:srgbClr val="00549F"/>
                </a:solidFill>
                <a:miter/>
              </a:ln>
            </p:spPr>
            <p:style>
              <a:lnRef idx="0">
                <a:scrgbClr r="0" g="0" b="0"/>
              </a:lnRef>
              <a:fillRef idx="0">
                <a:scrgbClr r="0" g="0" b="0"/>
              </a:fillRef>
              <a:effectRef idx="0">
                <a:scrgbClr r="0" g="0" b="0"/>
              </a:effectRef>
              <a:fontRef idx="minor"/>
            </p:style>
            <p:txBody>
              <a:bodyPr rot="16200000" vert="vert270" lIns="90000" tIns="45000" rIns="90000" bIns="4500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1" normalizeH="0" baseline="0" noProof="0">
                    <a:ln>
                      <a:noFill/>
                    </a:ln>
                    <a:solidFill>
                      <a:srgbClr val="FFFFFF"/>
                    </a:solidFill>
                    <a:effectLst/>
                    <a:uLnTx/>
                    <a:uFillTx/>
                    <a:latin typeface="Arial"/>
                    <a:ea typeface="DejaVu Sans"/>
                  </a:rPr>
                  <a:t>Text</a:t>
                </a:r>
                <a:endParaRPr kumimoji="0" lang="de-DE" sz="1600" b="0" i="0" u="none" strike="noStrike" kern="1200" cap="none" spc="-1" normalizeH="0" baseline="0" noProof="0">
                  <a:ln>
                    <a:noFill/>
                  </a:ln>
                  <a:solidFill>
                    <a:prstClr val="black"/>
                  </a:solidFill>
                  <a:effectLst/>
                  <a:uLnTx/>
                  <a:uFillTx/>
                  <a:latin typeface="Calibri"/>
                </a:endParaRPr>
              </a:p>
            </p:txBody>
          </p:sp>
          <p:sp>
            <p:nvSpPr>
              <p:cNvPr id="421" name="CustomShape 10"/>
              <p:cNvSpPr/>
              <p:nvPr/>
            </p:nvSpPr>
            <p:spPr>
              <a:xfrm>
                <a:off x="1952640" y="4856400"/>
                <a:ext cx="9460440" cy="1417320"/>
              </a:xfrm>
              <a:prstGeom prst="rect">
                <a:avLst/>
              </a:prstGeom>
              <a:noFill/>
              <a:ln w="9360">
                <a:solidFill>
                  <a:srgbClr val="00549F"/>
                </a:solidFill>
                <a:miter/>
              </a:ln>
            </p:spPr>
            <p:style>
              <a:lnRef idx="0">
                <a:scrgbClr r="0" g="0" b="0"/>
              </a:lnRef>
              <a:fillRef idx="0">
                <a:scrgbClr r="0" g="0" b="0"/>
              </a:fillRef>
              <a:effectRef idx="0">
                <a:scrgbClr r="0" g="0" b="0"/>
              </a:effectRef>
              <a:fontRef idx="minor"/>
            </p:style>
            <p:txBody>
              <a:bodyPr lIns="36000" tIns="36000" rIns="36000" bIns="36000">
                <a:noAutofit/>
              </a:bodyPr>
              <a:lstStyle/>
              <a:p>
                <a:pPr marL="0" marR="0" lvl="0" indent="0" algn="l" defTabSz="914400" rtl="0" eaLnBrk="1" fontAlgn="auto" latinLnBrk="0" hangingPunct="1">
                  <a:lnSpc>
                    <a:spcPct val="100000"/>
                  </a:lnSpc>
                  <a:spcBef>
                    <a:spcPts val="0"/>
                  </a:spcBef>
                  <a:spcAft>
                    <a:spcPts val="479"/>
                  </a:spcAft>
                  <a:buClrTx/>
                  <a:buSzTx/>
                  <a:buFontTx/>
                  <a:buNone/>
                  <a:tabLst>
                    <a:tab pos="0" algn="l"/>
                  </a:tabLst>
                  <a:defRPr/>
                </a:pPr>
                <a:r>
                  <a:rPr kumimoji="0" lang="de-DE" sz="1600" b="1" i="0" u="none" strike="noStrike" kern="1200" cap="none" spc="-1" normalizeH="0" baseline="0" noProof="0" dirty="0">
                    <a:ln>
                      <a:noFill/>
                    </a:ln>
                    <a:solidFill>
                      <a:srgbClr val="7A003F"/>
                    </a:solidFill>
                    <a:effectLst/>
                    <a:uLnTx/>
                    <a:uFillTx/>
                    <a:ea typeface="DejaVu Sans"/>
                  </a:rPr>
                  <a:t>  Handlungsebene</a:t>
                </a:r>
                <a:r>
                  <a:rPr lang="de-DE" sz="1600" b="1" spc="-1" dirty="0">
                    <a:solidFill>
                      <a:srgbClr val="7A003F"/>
                    </a:solidFill>
                    <a:ea typeface="DejaVu Sans"/>
                  </a:rPr>
                  <a:t> (Dokumentation </a:t>
                </a:r>
                <a:r>
                  <a:rPr lang="de-DE" sz="1600" b="1" spc="-1" dirty="0" smtClean="0">
                    <a:solidFill>
                      <a:srgbClr val="7A003F"/>
                    </a:solidFill>
                    <a:ea typeface="DejaVu Sans"/>
                  </a:rPr>
                  <a:t>im Working Paper 302)</a:t>
                </a:r>
                <a:endParaRPr kumimoji="0" lang="de-DE" sz="1600" b="0" i="0" u="none" strike="noStrike" kern="1200" cap="none" spc="-1" normalizeH="0" baseline="0" noProof="0" dirty="0">
                  <a:ln>
                    <a:noFill/>
                  </a:ln>
                  <a:solidFill>
                    <a:prstClr val="black"/>
                  </a:solidFill>
                  <a:effectLst/>
                  <a:uLnTx/>
                  <a:uFillTx/>
                </a:endParaRPr>
              </a:p>
              <a:p>
                <a:pPr marL="203040" marR="0" lvl="1" indent="-129600" algn="l" defTabSz="914400" rtl="0" eaLnBrk="1" fontAlgn="auto" latinLnBrk="0" hangingPunct="1">
                  <a:lnSpc>
                    <a:spcPct val="100000"/>
                  </a:lnSpc>
                  <a:spcBef>
                    <a:spcPts val="0"/>
                  </a:spcBef>
                  <a:spcAft>
                    <a:spcPts val="420"/>
                  </a:spcAft>
                  <a:buClr>
                    <a:srgbClr val="00549F"/>
                  </a:buClr>
                  <a:buSzTx/>
                  <a:buFont typeface="Arial"/>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Ziele: </a:t>
                </a:r>
                <a:endParaRPr kumimoji="0" lang="de-DE" sz="1400" b="0" i="0" u="none" strike="noStrike" kern="1200" cap="none" spc="-1" normalizeH="0" baseline="0" noProof="0" dirty="0">
                  <a:ln>
                    <a:noFill/>
                  </a:ln>
                  <a:solidFill>
                    <a:prstClr val="black"/>
                  </a:solidFill>
                  <a:effectLst/>
                  <a:uLnTx/>
                  <a:uFillTx/>
                </a:endParaRP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0" i="0" u="none" strike="noStrike" kern="1200" cap="none" spc="-1" normalizeH="0" baseline="0" noProof="0" dirty="0">
                    <a:ln>
                      <a:noFill/>
                    </a:ln>
                    <a:solidFill>
                      <a:srgbClr val="000000"/>
                    </a:solidFill>
                    <a:effectLst/>
                    <a:uLnTx/>
                    <a:uFillTx/>
                    <a:ea typeface="DejaVu Sans"/>
                  </a:rPr>
                  <a:t>Beschreibung eines </a:t>
                </a:r>
                <a:r>
                  <a:rPr kumimoji="0" lang="de-DE" sz="1400" b="1" i="0" u="none" strike="noStrike" kern="1200" cap="none" spc="-1" normalizeH="0" baseline="0" noProof="0" dirty="0">
                    <a:ln>
                      <a:noFill/>
                    </a:ln>
                    <a:solidFill>
                      <a:srgbClr val="000000"/>
                    </a:solidFill>
                    <a:effectLst/>
                    <a:uLnTx/>
                    <a:uFillTx/>
                    <a:ea typeface="DejaVu Sans"/>
                  </a:rPr>
                  <a:t>aktuellen Handlungskonzeptes </a:t>
                </a:r>
                <a:r>
                  <a:rPr kumimoji="0" lang="de-DE" sz="1400" b="0" i="0" u="none" strike="noStrike" kern="1200" cap="none" spc="-1" normalizeH="0" baseline="0" noProof="0" dirty="0">
                    <a:ln>
                      <a:noFill/>
                    </a:ln>
                    <a:solidFill>
                      <a:srgbClr val="000000"/>
                    </a:solidFill>
                    <a:effectLst/>
                    <a:uLnTx/>
                    <a:uFillTx/>
                    <a:ea typeface="DejaVu Sans"/>
                  </a:rPr>
                  <a:t>zur Gestaltung von Übergängen und zur Erhöhung der Durchlässigkeit</a:t>
                </a:r>
                <a:endParaRPr kumimoji="0" lang="de-DE" sz="1400" b="0" i="0" u="none" strike="noStrike" kern="1200" cap="none" spc="-1" normalizeH="0" baseline="0" noProof="0" dirty="0">
                  <a:ln>
                    <a:noFill/>
                  </a:ln>
                  <a:solidFill>
                    <a:prstClr val="black"/>
                  </a:solidFill>
                  <a:effectLst/>
                  <a:uLnTx/>
                  <a:uFillTx/>
                </a:endParaRPr>
              </a:p>
              <a:p>
                <a:pPr marL="406440" marR="0" lvl="2" indent="-201960" algn="l" defTabSz="914400" rtl="0" eaLnBrk="1" fontAlgn="auto" latinLnBrk="0" hangingPunct="1">
                  <a:lnSpc>
                    <a:spcPct val="100000"/>
                  </a:lnSpc>
                  <a:spcBef>
                    <a:spcPts val="0"/>
                  </a:spcBef>
                  <a:spcAft>
                    <a:spcPts val="420"/>
                  </a:spcAft>
                  <a:buClr>
                    <a:srgbClr val="00549F"/>
                  </a:buClr>
                  <a:buSzTx/>
                  <a:buFont typeface="Wingdings" charset="2"/>
                  <a:buChar char=""/>
                  <a:tabLst>
                    <a:tab pos="266760" algn="l"/>
                    <a:tab pos="631800" algn="l"/>
                    <a:tab pos="981000" algn="l"/>
                  </a:tabLst>
                  <a:defRPr/>
                </a:pPr>
                <a:r>
                  <a:rPr kumimoji="0" lang="de-DE" sz="1400" b="1" i="0" u="none" strike="noStrike" kern="1200" cap="none" spc="-1" normalizeH="0" baseline="0" noProof="0" dirty="0">
                    <a:ln>
                      <a:noFill/>
                    </a:ln>
                    <a:solidFill>
                      <a:srgbClr val="000000"/>
                    </a:solidFill>
                    <a:effectLst/>
                    <a:uLnTx/>
                    <a:uFillTx/>
                    <a:ea typeface="DejaVu Sans"/>
                  </a:rPr>
                  <a:t>Herausarbeitung von Konsequenzen </a:t>
                </a:r>
                <a:r>
                  <a:rPr kumimoji="0" lang="de-DE" sz="1400" b="0" i="0" u="none" strike="noStrike" kern="1200" cap="none" spc="-1" normalizeH="0" baseline="0" noProof="0" dirty="0">
                    <a:ln>
                      <a:noFill/>
                    </a:ln>
                    <a:solidFill>
                      <a:srgbClr val="000000"/>
                    </a:solidFill>
                    <a:effectLst/>
                    <a:uLnTx/>
                    <a:uFillTx/>
                    <a:ea typeface="DejaVu Sans"/>
                  </a:rPr>
                  <a:t>auf rechtlicher, curricularer und didaktischer Handlungsebene </a:t>
                </a:r>
                <a:endParaRPr kumimoji="0" lang="de-DE" sz="1400" b="0" i="0" u="none" strike="noStrike" kern="1200" cap="none" spc="-1" normalizeH="0" baseline="0" noProof="0" dirty="0">
                  <a:ln>
                    <a:noFill/>
                  </a:ln>
                  <a:solidFill>
                    <a:prstClr val="black"/>
                  </a:solidFill>
                  <a:effectLst/>
                  <a:uLnTx/>
                  <a:uFillTx/>
                </a:endParaRPr>
              </a:p>
            </p:txBody>
          </p:sp>
        </p:grpSp>
        <p:pic>
          <p:nvPicPr>
            <p:cNvPr id="422" name="Picture 204" descr="M:\Privat\_sciebo\Druck\05 Piktogramme\RWTH_Piktogramm_Workshop.png"/>
            <p:cNvPicPr/>
            <p:nvPr/>
          </p:nvPicPr>
          <p:blipFill>
            <a:blip r:embed="rId5"/>
            <a:stretch/>
          </p:blipFill>
          <p:spPr>
            <a:xfrm>
              <a:off x="434520" y="5169600"/>
              <a:ext cx="1185840" cy="1185840"/>
            </a:xfrm>
            <a:prstGeom prst="rect">
              <a:avLst/>
            </a:prstGeom>
            <a:ln>
              <a:noFill/>
            </a:ln>
          </p:spPr>
        </p:pic>
      </p:grpSp>
      <p:sp>
        <p:nvSpPr>
          <p:cNvPr id="16" name="Titel 4">
            <a:extLst>
              <a:ext uri="{FF2B5EF4-FFF2-40B4-BE49-F238E27FC236}">
                <a16:creationId xmlns:a16="http://schemas.microsoft.com/office/drawing/2014/main" id="{682DFC17-EC88-4CCE-8525-AA86BD644B5C}"/>
              </a:ext>
            </a:extLst>
          </p:cNvPr>
          <p:cNvSpPr txBox="1">
            <a:spLocks/>
          </p:cNvSpPr>
          <p:nvPr/>
        </p:nvSpPr>
        <p:spPr>
          <a:xfrm>
            <a:off x="384000" y="201600"/>
            <a:ext cx="11484000" cy="543600"/>
          </a:xfrm>
          <a:prstGeom prst="rect">
            <a:avLst/>
          </a:prstGeom>
        </p:spPr>
        <p:txBody>
          <a:bodyPr lIns="0" tIns="0" rIns="0" bIns="0" anchor="b" anchorCtr="0"/>
          <a:lstStyle>
            <a:lvl1pPr algn="l" rtl="0" eaLnBrk="1" fontAlgn="base" hangingPunct="1">
              <a:lnSpc>
                <a:spcPct val="90000"/>
              </a:lnSpc>
              <a:spcBef>
                <a:spcPct val="0"/>
              </a:spcBef>
              <a:spcAft>
                <a:spcPct val="0"/>
              </a:spcAft>
              <a:defRPr sz="2000" b="1" kern="1200">
                <a:solidFill>
                  <a:schemeClr val="tx2"/>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de-DE" dirty="0" smtClean="0"/>
              <a:t>Aufgabenstellung </a:t>
            </a:r>
            <a:r>
              <a:rPr lang="de-DE" dirty="0"/>
              <a:t>und Struktur des Projektes DuBA </a:t>
            </a:r>
          </a:p>
        </p:txBody>
      </p:sp>
    </p:spTree>
    <p:extLst>
      <p:ext uri="{BB962C8B-B14F-4D97-AF65-F5344CB8AC3E}">
        <p14:creationId xmlns:p14="http://schemas.microsoft.com/office/powerpoint/2010/main" val="2848733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820333" y="2699435"/>
            <a:ext cx="8576733" cy="907941"/>
          </a:xfrm>
          <a:prstGeom prst="rect">
            <a:avLst/>
          </a:prstGeom>
        </p:spPr>
        <p:txBody>
          <a:bodyPr wrap="square">
            <a:spAutoFit/>
          </a:bodyPr>
          <a:lstStyle/>
          <a:p>
            <a:pPr algn="ctr">
              <a:spcBef>
                <a:spcPts val="600"/>
              </a:spcBef>
            </a:pPr>
            <a:r>
              <a:rPr lang="de-DE" sz="2400" b="1" dirty="0" smtClean="0">
                <a:solidFill>
                  <a:srgbClr val="00549C"/>
                </a:solidFill>
              </a:rPr>
              <a:t>„Reziproke Durchlässigkeit“ im tertiären Bildungsbereich</a:t>
            </a:r>
          </a:p>
          <a:p>
            <a:pPr algn="ctr">
              <a:spcBef>
                <a:spcPts val="600"/>
              </a:spcBef>
            </a:pPr>
            <a:r>
              <a:rPr lang="de-DE" sz="2400" b="1" dirty="0">
                <a:solidFill>
                  <a:srgbClr val="00549C"/>
                </a:solidFill>
              </a:rPr>
              <a:t>Handlungskonzept</a:t>
            </a:r>
          </a:p>
        </p:txBody>
      </p:sp>
    </p:spTree>
    <p:extLst>
      <p:ext uri="{BB962C8B-B14F-4D97-AF65-F5344CB8AC3E}">
        <p14:creationId xmlns:p14="http://schemas.microsoft.com/office/powerpoint/2010/main" val="251893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p:txBody>
          <a:bodyPr/>
          <a:lstStyle/>
          <a:p>
            <a:r>
              <a:rPr lang="de-DE" b="1" dirty="0" smtClean="0">
                <a:latin typeface="+mj-lt"/>
              </a:rPr>
              <a:t>Grundgedanke</a:t>
            </a:r>
            <a:endParaRPr lang="de-DE" b="1" dirty="0">
              <a:latin typeface="+mj-lt"/>
            </a:endParaRPr>
          </a:p>
          <a:p>
            <a:pPr marL="432000">
              <a:buFont typeface="Symbol" panose="05050102010706020507" pitchFamily="18" charset="2"/>
              <a:buChar char="-"/>
            </a:pPr>
            <a:r>
              <a:rPr lang="de-DE" sz="1600" dirty="0">
                <a:latin typeface="+mj-lt"/>
                <a:ea typeface="Arial" charset="0"/>
              </a:rPr>
              <a:t>Bildungsbereiche im Zusammenhang denken</a:t>
            </a:r>
          </a:p>
          <a:p>
            <a:pPr marL="432000">
              <a:buFont typeface="Symbol" panose="05050102010706020507" pitchFamily="18" charset="2"/>
              <a:buChar char="-"/>
            </a:pPr>
            <a:r>
              <a:rPr lang="de-DE" sz="1600" dirty="0">
                <a:latin typeface="+mj-lt"/>
                <a:ea typeface="Arial" charset="0"/>
              </a:rPr>
              <a:t>Ausgestaltung von Durchlässigkeit in Studienprogrammen ausweisen und im Rahmen von Qualitätssicherungsmaßnahmen (bspw. Akkreditierungen) </a:t>
            </a:r>
            <a:r>
              <a:rPr lang="de-DE" sz="1600" dirty="0" smtClean="0">
                <a:latin typeface="+mj-lt"/>
                <a:ea typeface="Arial" charset="0"/>
              </a:rPr>
              <a:t>und Verordnungen absichern</a:t>
            </a:r>
            <a:endParaRPr lang="de-DE" sz="1600" dirty="0">
              <a:latin typeface="+mj-lt"/>
              <a:ea typeface="Arial" charset="0"/>
            </a:endParaRPr>
          </a:p>
          <a:p>
            <a:pPr lvl="1"/>
            <a:endParaRPr lang="de-DE" sz="700" dirty="0"/>
          </a:p>
          <a:p>
            <a:r>
              <a:rPr lang="de-DE" b="1" dirty="0" smtClean="0">
                <a:latin typeface="+mj-lt"/>
              </a:rPr>
              <a:t>Zugang</a:t>
            </a:r>
            <a:endParaRPr lang="de-DE" b="1" dirty="0">
              <a:latin typeface="+mj-lt"/>
            </a:endParaRPr>
          </a:p>
          <a:p>
            <a:pPr lvl="1"/>
            <a:r>
              <a:rPr lang="de-DE" dirty="0">
                <a:latin typeface="+mj-lt"/>
              </a:rPr>
              <a:t>Barrierefreie </a:t>
            </a:r>
            <a:r>
              <a:rPr lang="de-DE" dirty="0" smtClean="0">
                <a:latin typeface="+mj-lt"/>
              </a:rPr>
              <a:t>Übergänge </a:t>
            </a:r>
            <a:r>
              <a:rPr lang="de-DE" dirty="0">
                <a:latin typeface="+mj-lt"/>
              </a:rPr>
              <a:t>innerhalb des tertiären Bildungsbereiches gewährleisten</a:t>
            </a:r>
          </a:p>
          <a:p>
            <a:pPr lvl="1"/>
            <a:endParaRPr lang="de-DE" sz="700" dirty="0"/>
          </a:p>
          <a:p>
            <a:r>
              <a:rPr lang="de-DE" b="1" dirty="0" smtClean="0">
                <a:latin typeface="+mj-lt"/>
              </a:rPr>
              <a:t>Anrechnung</a:t>
            </a:r>
            <a:endParaRPr lang="de-DE" b="1" dirty="0">
              <a:latin typeface="+mj-lt"/>
            </a:endParaRPr>
          </a:p>
          <a:p>
            <a:pPr lvl="1"/>
            <a:r>
              <a:rPr lang="de-DE" dirty="0">
                <a:solidFill>
                  <a:prstClr val="black"/>
                </a:solidFill>
              </a:rPr>
              <a:t>Anrechnung von Leistungen aus dem jeweils anderen Bildungssystem </a:t>
            </a:r>
            <a:r>
              <a:rPr lang="de-DE" dirty="0" smtClean="0">
                <a:solidFill>
                  <a:prstClr val="black"/>
                </a:solidFill>
              </a:rPr>
              <a:t>sichern</a:t>
            </a:r>
            <a:endParaRPr lang="de-DE" dirty="0">
              <a:solidFill>
                <a:prstClr val="black"/>
              </a:solidFill>
            </a:endParaRPr>
          </a:p>
          <a:p>
            <a:pPr lvl="1"/>
            <a:r>
              <a:rPr lang="de-DE" dirty="0">
                <a:solidFill>
                  <a:prstClr val="black"/>
                </a:solidFill>
              </a:rPr>
              <a:t>Wechselseitige Anrechnung von einzelnen Modulen und Fächern </a:t>
            </a:r>
            <a:r>
              <a:rPr lang="de-DE" dirty="0" smtClean="0">
                <a:solidFill>
                  <a:prstClr val="black"/>
                </a:solidFill>
              </a:rPr>
              <a:t>ermöglichen und </a:t>
            </a:r>
            <a:br>
              <a:rPr lang="de-DE" dirty="0" smtClean="0">
                <a:solidFill>
                  <a:prstClr val="black"/>
                </a:solidFill>
              </a:rPr>
            </a:br>
            <a:r>
              <a:rPr lang="de-DE" dirty="0" smtClean="0">
                <a:solidFill>
                  <a:prstClr val="black"/>
                </a:solidFill>
              </a:rPr>
              <a:t>curricular vorbereiten</a:t>
            </a:r>
            <a:endParaRPr lang="de-DE" dirty="0">
              <a:solidFill>
                <a:prstClr val="black"/>
              </a:solidFill>
            </a:endParaRPr>
          </a:p>
          <a:p>
            <a:pPr lvl="1"/>
            <a:endParaRPr lang="de-DE" sz="700" dirty="0">
              <a:latin typeface="+mj-lt"/>
            </a:endParaRPr>
          </a:p>
          <a:p>
            <a:r>
              <a:rPr lang="de-DE" b="1" dirty="0">
                <a:latin typeface="+mj-lt"/>
              </a:rPr>
              <a:t>Organisationale </a:t>
            </a:r>
            <a:r>
              <a:rPr lang="de-DE" b="1" dirty="0" smtClean="0">
                <a:latin typeface="+mj-lt"/>
              </a:rPr>
              <a:t>Verbindung</a:t>
            </a:r>
            <a:endParaRPr lang="de-DE" dirty="0">
              <a:latin typeface="+mj-lt"/>
            </a:endParaRPr>
          </a:p>
          <a:p>
            <a:pPr lvl="1"/>
            <a:r>
              <a:rPr lang="de-DE" dirty="0">
                <a:latin typeface="+mj-lt"/>
              </a:rPr>
              <a:t>Netzwerke innerhalb des tertiären Bildungsbereiches </a:t>
            </a:r>
            <a:r>
              <a:rPr lang="de-DE" dirty="0"/>
              <a:t>initiieren und ausbauen</a:t>
            </a:r>
          </a:p>
          <a:p>
            <a:pPr lvl="1"/>
            <a:r>
              <a:rPr lang="de-DE" dirty="0"/>
              <a:t>Kooperationen für reziproke Durchlässigkeit entwickeln und institutionalisieren</a:t>
            </a:r>
            <a:endParaRPr lang="de-DE" dirty="0">
              <a:latin typeface="+mj-lt"/>
            </a:endParaRPr>
          </a:p>
          <a:p>
            <a:pPr lvl="1"/>
            <a:r>
              <a:rPr lang="de-DE" dirty="0">
                <a:latin typeface="+mn-lt"/>
              </a:rPr>
              <a:t>Bildungsprogramme verzahnen</a:t>
            </a:r>
          </a:p>
          <a:p>
            <a:pPr lvl="1"/>
            <a:endParaRPr lang="de-DE" sz="700" dirty="0"/>
          </a:p>
          <a:p>
            <a:r>
              <a:rPr lang="de-DE" b="1" dirty="0" smtClean="0">
                <a:latin typeface="+mj-lt"/>
              </a:rPr>
              <a:t>Umgang </a:t>
            </a:r>
            <a:r>
              <a:rPr lang="de-DE" b="1" dirty="0">
                <a:latin typeface="+mj-lt"/>
              </a:rPr>
              <a:t>mit </a:t>
            </a:r>
            <a:r>
              <a:rPr lang="de-DE" b="1" dirty="0" smtClean="0">
                <a:latin typeface="+mj-lt"/>
              </a:rPr>
              <a:t>Heterogenität</a:t>
            </a:r>
            <a:endParaRPr lang="de-DE" dirty="0">
              <a:latin typeface="+mj-lt"/>
            </a:endParaRPr>
          </a:p>
          <a:p>
            <a:pPr lvl="1"/>
            <a:r>
              <a:rPr lang="de-DE" dirty="0" smtClean="0">
                <a:latin typeface="+mj-lt"/>
              </a:rPr>
              <a:t>Systemübergreifende Beratungsangebote </a:t>
            </a:r>
            <a:r>
              <a:rPr lang="de-DE" dirty="0">
                <a:latin typeface="+mj-lt"/>
              </a:rPr>
              <a:t>vor und während der Übergangsphase </a:t>
            </a:r>
            <a:endParaRPr lang="de-DE" dirty="0" smtClean="0">
              <a:latin typeface="+mj-lt"/>
            </a:endParaRPr>
          </a:p>
          <a:p>
            <a:pPr lvl="1"/>
            <a:r>
              <a:rPr lang="de-DE" dirty="0"/>
              <a:t>Zielgruppenorientierte Unterstützungsmaßnahmen im </a:t>
            </a:r>
            <a:r>
              <a:rPr lang="de-DE" dirty="0" smtClean="0"/>
              <a:t>Hochschulbereich</a:t>
            </a:r>
            <a:endParaRPr lang="de-DE" dirty="0"/>
          </a:p>
          <a:p>
            <a:pPr marL="215900" lvl="1" indent="0">
              <a:buNone/>
            </a:pPr>
            <a:endParaRPr lang="de-DE" dirty="0">
              <a:latin typeface="+mj-lt"/>
            </a:endParaRPr>
          </a:p>
        </p:txBody>
      </p:sp>
      <p:sp>
        <p:nvSpPr>
          <p:cNvPr id="18" name="Titel 2"/>
          <p:cNvSpPr>
            <a:spLocks noGrp="1"/>
          </p:cNvSpPr>
          <p:nvPr>
            <p:ph type="title"/>
          </p:nvPr>
        </p:nvSpPr>
        <p:spPr/>
        <p:txBody>
          <a:bodyPr/>
          <a:lstStyle/>
          <a:p>
            <a:r>
              <a:rPr lang="de-DE" dirty="0" smtClean="0"/>
              <a:t>Reziproke </a:t>
            </a:r>
            <a:r>
              <a:rPr lang="de-DE" dirty="0"/>
              <a:t>Durchlässigkeit im tertiären Bildungsbereich – Eckpunkte</a:t>
            </a:r>
          </a:p>
        </p:txBody>
      </p:sp>
      <p:sp>
        <p:nvSpPr>
          <p:cNvPr id="11"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12"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206" y="4027639"/>
            <a:ext cx="1126800" cy="1126800"/>
          </a:xfrm>
          <a:prstGeom prst="rect">
            <a:avLst/>
          </a:prstGeom>
        </p:spPr>
      </p:pic>
      <p:pic>
        <p:nvPicPr>
          <p:cNvPr id="13"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295" y="1366900"/>
            <a:ext cx="1126623" cy="1126623"/>
          </a:xfrm>
          <a:prstGeom prst="rect">
            <a:avLst/>
          </a:prstGeom>
        </p:spPr>
      </p:pic>
      <p:sp>
        <p:nvSpPr>
          <p:cNvPr id="14" name="Textfeld 13">
            <a:extLst>
              <a:ext uri="{FF2B5EF4-FFF2-40B4-BE49-F238E27FC236}">
                <a16:creationId xmlns:a16="http://schemas.microsoft.com/office/drawing/2014/main" id="{1787CDA4-7AE5-4203-AD12-DA42E6CC97C0}"/>
              </a:ext>
            </a:extLst>
          </p:cNvPr>
          <p:cNvSpPr txBox="1"/>
          <p:nvPr/>
        </p:nvSpPr>
        <p:spPr>
          <a:xfrm>
            <a:off x="9840004"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15" name="Textfeld 14">
            <a:extLst>
              <a:ext uri="{FF2B5EF4-FFF2-40B4-BE49-F238E27FC236}">
                <a16:creationId xmlns:a16="http://schemas.microsoft.com/office/drawing/2014/main" id="{2F74C16D-0D0D-47E0-ABAF-D1EEC4516F5D}"/>
              </a:ext>
            </a:extLst>
          </p:cNvPr>
          <p:cNvSpPr txBox="1"/>
          <p:nvPr/>
        </p:nvSpPr>
        <p:spPr>
          <a:xfrm>
            <a:off x="9827180"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grpSp>
        <p:nvGrpSpPr>
          <p:cNvPr id="2" name="Gruppieren 1"/>
          <p:cNvGrpSpPr/>
          <p:nvPr/>
        </p:nvGrpSpPr>
        <p:grpSpPr>
          <a:xfrm>
            <a:off x="10299045" y="3015656"/>
            <a:ext cx="1049122" cy="757292"/>
            <a:chOff x="10312950" y="3015656"/>
            <a:chExt cx="1049122" cy="757292"/>
          </a:xfrm>
        </p:grpSpPr>
        <p:sp>
          <p:nvSpPr>
            <p:cNvPr id="16" name="Pfeil: nach oben 9">
              <a:extLst>
                <a:ext uri="{FF2B5EF4-FFF2-40B4-BE49-F238E27FC236}">
                  <a16:creationId xmlns:a16="http://schemas.microsoft.com/office/drawing/2014/main" id="{CFAD1E12-CB97-4CB6-8A8B-337778AA90A3}"/>
                </a:ext>
              </a:extLst>
            </p:cNvPr>
            <p:cNvSpPr/>
            <p:nvPr/>
          </p:nvSpPr>
          <p:spPr>
            <a:xfrm>
              <a:off x="10312950" y="3015657"/>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Pfeil: nach oben 10">
              <a:extLst>
                <a:ext uri="{FF2B5EF4-FFF2-40B4-BE49-F238E27FC236}">
                  <a16:creationId xmlns:a16="http://schemas.microsoft.com/office/drawing/2014/main" id="{6C25A387-4969-4EDF-953F-64B3CB7C102E}"/>
                </a:ext>
              </a:extLst>
            </p:cNvPr>
            <p:cNvSpPr/>
            <p:nvPr/>
          </p:nvSpPr>
          <p:spPr>
            <a:xfrm rot="10800000">
              <a:off x="10837511" y="3015656"/>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461934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1"/>
          <p:cNvSpPr>
            <a:spLocks noGrp="1"/>
          </p:cNvSpPr>
          <p:nvPr>
            <p:ph type="body" sz="quarter" idx="13"/>
          </p:nvPr>
        </p:nvSpPr>
        <p:spPr>
          <a:xfrm>
            <a:off x="373038" y="1152000"/>
            <a:ext cx="9029391" cy="3726000"/>
          </a:xfrm>
        </p:spPr>
        <p:txBody>
          <a:bodyPr/>
          <a:lstStyle/>
          <a:p>
            <a:r>
              <a:rPr lang="de-DE" b="1" dirty="0" smtClean="0">
                <a:latin typeface="+mj-lt"/>
              </a:rPr>
              <a:t>Zugang</a:t>
            </a:r>
            <a:endParaRPr lang="de-DE" b="1" dirty="0">
              <a:latin typeface="+mj-lt"/>
            </a:endParaRPr>
          </a:p>
          <a:p>
            <a:pPr marL="432000">
              <a:buFont typeface="Symbol" panose="05050102010706020507" pitchFamily="18" charset="2"/>
              <a:buChar char="-"/>
            </a:pPr>
            <a:r>
              <a:rPr lang="de-DE" sz="1600" dirty="0">
                <a:ea typeface="Arial" charset="0"/>
              </a:rPr>
              <a:t>Übergangsmöglichkeiten aufzeigen und transparent gestalten</a:t>
            </a:r>
          </a:p>
          <a:p>
            <a:pPr marL="0" indent="0">
              <a:buNone/>
            </a:pPr>
            <a:endParaRPr lang="de-DE" sz="1100" dirty="0">
              <a:ea typeface="Arial" charset="0"/>
            </a:endParaRPr>
          </a:p>
          <a:p>
            <a:r>
              <a:rPr lang="de-DE" b="1" dirty="0">
                <a:latin typeface="+mj-lt"/>
              </a:rPr>
              <a:t>Anrechnung </a:t>
            </a:r>
            <a:r>
              <a:rPr lang="de-DE" dirty="0"/>
              <a:t>beruflich erworbener Kompetenzen </a:t>
            </a:r>
            <a:r>
              <a:rPr lang="de-DE" dirty="0" smtClean="0"/>
              <a:t>vorbereiten</a:t>
            </a:r>
            <a:endParaRPr lang="de-DE" dirty="0"/>
          </a:p>
          <a:p>
            <a:pPr lvl="1"/>
            <a:r>
              <a:rPr lang="de-DE" dirty="0"/>
              <a:t>Deckungsanalyse zu facheinschlägigen beruflichen Bildungsformaten </a:t>
            </a:r>
            <a:r>
              <a:rPr lang="de-DE" dirty="0" smtClean="0"/>
              <a:t>erstellen</a:t>
            </a:r>
          </a:p>
          <a:p>
            <a:pPr lvl="1"/>
            <a:r>
              <a:rPr lang="de-DE" dirty="0" smtClean="0"/>
              <a:t>Hochschulische </a:t>
            </a:r>
            <a:r>
              <a:rPr lang="de-DE" dirty="0"/>
              <a:t>Anforderungen für 50%-Anerkennung ausweisen</a:t>
            </a:r>
          </a:p>
          <a:p>
            <a:pPr lvl="1"/>
            <a:r>
              <a:rPr lang="de-DE" dirty="0"/>
              <a:t>Curricularen Bereich ausweisen, der für Anrechnungen infrage kommt</a:t>
            </a:r>
          </a:p>
          <a:p>
            <a:pPr lvl="1"/>
            <a:r>
              <a:rPr lang="de-DE" dirty="0"/>
              <a:t>Standardisierte Anrechnungsverfahren einführen</a:t>
            </a:r>
          </a:p>
          <a:p>
            <a:pPr lvl="1"/>
            <a:r>
              <a:rPr lang="de-DE" dirty="0"/>
              <a:t>Lehrplankommissionen der Fachschulen hinsichtlich Anrechnungsperspektiven beraten</a:t>
            </a:r>
          </a:p>
          <a:p>
            <a:pPr lvl="1"/>
            <a:r>
              <a:rPr lang="de-DE" dirty="0">
                <a:latin typeface="+mj-lt"/>
              </a:rPr>
              <a:t>Ergriffene Maßnahmen im Rahmen von Akkreditierungen dokumentieren</a:t>
            </a:r>
          </a:p>
          <a:p>
            <a:pPr lvl="1"/>
            <a:endParaRPr lang="de-DE" sz="1100" dirty="0">
              <a:latin typeface="+mj-lt"/>
            </a:endParaRPr>
          </a:p>
          <a:p>
            <a:r>
              <a:rPr lang="de-DE" b="1" dirty="0">
                <a:latin typeface="+mj-lt"/>
              </a:rPr>
              <a:t>Organisationale </a:t>
            </a:r>
            <a:r>
              <a:rPr lang="de-DE" b="1" dirty="0" smtClean="0">
                <a:latin typeface="+mj-lt"/>
              </a:rPr>
              <a:t>Verbindung</a:t>
            </a:r>
            <a:endParaRPr lang="de-DE" dirty="0">
              <a:latin typeface="+mj-lt"/>
            </a:endParaRPr>
          </a:p>
          <a:p>
            <a:pPr lvl="1"/>
            <a:r>
              <a:rPr lang="de-DE" dirty="0"/>
              <a:t>Kooperationen für reziproke Durchlässigkeit initiieren und </a:t>
            </a:r>
            <a:r>
              <a:rPr lang="de-DE" dirty="0" smtClean="0"/>
              <a:t>für</a:t>
            </a:r>
            <a:endParaRPr lang="de-DE" dirty="0"/>
          </a:p>
          <a:p>
            <a:pPr marL="215900" lvl="1" indent="0">
              <a:buNone/>
            </a:pPr>
            <a:r>
              <a:rPr lang="de-DE" dirty="0"/>
              <a:t>	</a:t>
            </a:r>
            <a:r>
              <a:rPr lang="de-DE" i="1" dirty="0" smtClean="0"/>
              <a:t>Ingenieurwissenschaften</a:t>
            </a:r>
            <a:r>
              <a:rPr lang="de-DE" dirty="0" smtClean="0"/>
              <a:t> </a:t>
            </a:r>
            <a:r>
              <a:rPr lang="de-DE" dirty="0"/>
              <a:t>und </a:t>
            </a:r>
            <a:r>
              <a:rPr lang="de-DE" i="1" dirty="0" smtClean="0"/>
              <a:t>Gewerblich-technische Lehrerbildung </a:t>
            </a:r>
            <a:r>
              <a:rPr lang="de-DE" dirty="0" smtClean="0"/>
              <a:t>ausbauen</a:t>
            </a:r>
            <a:endParaRPr lang="de-DE" i="1" dirty="0"/>
          </a:p>
          <a:p>
            <a:pPr lvl="1"/>
            <a:r>
              <a:rPr lang="de-DE" dirty="0"/>
              <a:t>Verfahren über Kooperationsvereinbarungen absichern</a:t>
            </a:r>
          </a:p>
          <a:p>
            <a:pPr lvl="1"/>
            <a:r>
              <a:rPr lang="de-DE" dirty="0"/>
              <a:t>Studienergebnisse bzw. -erfolge erheben und an Fachschulen zurückkoppeln</a:t>
            </a:r>
          </a:p>
          <a:p>
            <a:pPr lvl="1"/>
            <a:endParaRPr lang="de-DE" sz="1100" dirty="0">
              <a:latin typeface="+mj-lt"/>
            </a:endParaRPr>
          </a:p>
          <a:p>
            <a:r>
              <a:rPr lang="de-DE" b="1" dirty="0">
                <a:latin typeface="+mj-lt"/>
              </a:rPr>
              <a:t>Umgang mit </a:t>
            </a:r>
            <a:r>
              <a:rPr lang="de-DE" b="1" dirty="0" smtClean="0">
                <a:latin typeface="+mj-lt"/>
              </a:rPr>
              <a:t>Heterogenität</a:t>
            </a:r>
            <a:endParaRPr lang="de-DE" dirty="0">
              <a:latin typeface="+mj-lt"/>
            </a:endParaRPr>
          </a:p>
          <a:p>
            <a:pPr lvl="1"/>
            <a:r>
              <a:rPr lang="de-DE" dirty="0">
                <a:latin typeface="+mj-lt"/>
              </a:rPr>
              <a:t>Beratungsangebote vor und während der Übergangsphase anbieten</a:t>
            </a:r>
          </a:p>
          <a:p>
            <a:pPr lvl="1"/>
            <a:r>
              <a:rPr lang="de-DE" dirty="0">
                <a:latin typeface="+mj-lt"/>
              </a:rPr>
              <a:t>Beruflich qualifizierte Studierende in der Eingangsphase unterstützen</a:t>
            </a:r>
          </a:p>
          <a:p>
            <a:pPr marL="215900" lvl="1" indent="0">
              <a:buNone/>
            </a:pPr>
            <a:endParaRPr lang="de-DE" dirty="0">
              <a:latin typeface="+mj-lt"/>
            </a:endParaRPr>
          </a:p>
        </p:txBody>
      </p:sp>
      <p:sp>
        <p:nvSpPr>
          <p:cNvPr id="3" name="Titel 2"/>
          <p:cNvSpPr>
            <a:spLocks noGrp="1"/>
          </p:cNvSpPr>
          <p:nvPr>
            <p:ph type="title"/>
          </p:nvPr>
        </p:nvSpPr>
        <p:spPr/>
        <p:txBody>
          <a:bodyPr/>
          <a:lstStyle/>
          <a:p>
            <a:r>
              <a:rPr lang="de-DE" dirty="0" smtClean="0"/>
              <a:t>Handlungsempfehlung </a:t>
            </a:r>
            <a:r>
              <a:rPr lang="de-DE" dirty="0"/>
              <a:t>für das </a:t>
            </a:r>
            <a:r>
              <a:rPr lang="de-DE" dirty="0" smtClean="0"/>
              <a:t>Hochschulsystem</a:t>
            </a:r>
            <a:endParaRPr lang="de-DE" dirty="0"/>
          </a:p>
        </p:txBody>
      </p:sp>
      <p:grpSp>
        <p:nvGrpSpPr>
          <p:cNvPr id="2" name="Gruppieren 1"/>
          <p:cNvGrpSpPr/>
          <p:nvPr/>
        </p:nvGrpSpPr>
        <p:grpSpPr>
          <a:xfrm>
            <a:off x="9677400" y="1152000"/>
            <a:ext cx="2190600" cy="4410600"/>
            <a:chOff x="9677400" y="1152000"/>
            <a:chExt cx="2190600" cy="4410600"/>
          </a:xfrm>
        </p:grpSpPr>
        <p:sp>
          <p:nvSpPr>
            <p:cNvPr id="11" name="Text Placeholder 3">
              <a:extLst>
                <a:ext uri="{FF2B5EF4-FFF2-40B4-BE49-F238E27FC236}">
                  <a16:creationId xmlns:a16="http://schemas.microsoft.com/office/drawing/2014/main" id="{86EC579E-E708-4E75-B60D-CCEA0ED2A981}"/>
                </a:ext>
              </a:extLst>
            </p:cNvPr>
            <p:cNvSpPr txBox="1">
              <a:spLocks/>
            </p:cNvSpPr>
            <p:nvPr>
              <p:custDataLst>
                <p:tags r:id="rId1"/>
              </p:custDataLst>
            </p:nvPr>
          </p:nvSpPr>
          <p:spPr>
            <a:xfrm>
              <a:off x="9677400" y="1152000"/>
              <a:ext cx="2190600" cy="4410600"/>
            </a:xfrm>
            <a:prstGeom prst="rect">
              <a:avLst/>
            </a:prstGeom>
            <a:solidFill>
              <a:srgbClr val="E8F1FA"/>
            </a:solidFill>
            <a:ln>
              <a:noFill/>
            </a:ln>
          </p:spPr>
          <p:txBody>
            <a:bodyPr/>
            <a:lstStyle>
              <a:lvl1pPr marL="216000" indent="-2160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2000" indent="-2160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8000" indent="-2160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4000" indent="-2160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4000" indent="-216000" algn="l" rtl="0" eaLnBrk="1" fontAlgn="base" hangingPunct="1">
                <a:lnSpc>
                  <a:spcPct val="10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215900" rtl="0" eaLnBrk="1" fontAlgn="base" latinLnBrk="0" hangingPunct="1">
                <a:lnSpc>
                  <a:spcPct val="100000"/>
                </a:lnSpc>
                <a:spcBef>
                  <a:spcPct val="0"/>
                </a:spcBef>
                <a:spcAft>
                  <a:spcPct val="0"/>
                </a:spcAft>
                <a:buClr>
                  <a:srgbClr val="00549F"/>
                </a:buClr>
                <a:buSzTx/>
                <a:buFont typeface="Arial" panose="020B0604020202020204" pitchFamily="34" charset="0"/>
                <a:buChar char="•"/>
                <a:tabLst>
                  <a:tab pos="215900" algn="l"/>
                </a:tabLst>
                <a:defRPr/>
              </a:pPr>
              <a:endParaRPr kumimoji="0" lang="de-DE" sz="1800" b="0" i="0" u="none" strike="noStrike" kern="1200" cap="none" spc="0" normalizeH="0" baseline="0" noProof="0" dirty="0">
                <a:ln>
                  <a:noFill/>
                </a:ln>
                <a:solidFill>
                  <a:prstClr val="black"/>
                </a:solidFill>
                <a:effectLst/>
                <a:uLnTx/>
                <a:uFillTx/>
                <a:latin typeface="Arial"/>
                <a:ea typeface="ＭＳ Ｐゴシック" charset="0"/>
                <a:cs typeface="Arial" panose="020B0604020202020204" pitchFamily="34" charset="0"/>
              </a:endParaRPr>
            </a:p>
          </p:txBody>
        </p:sp>
        <p:pic>
          <p:nvPicPr>
            <p:cNvPr id="12" name="Picture 1">
              <a:extLst>
                <a:ext uri="{FF2B5EF4-FFF2-40B4-BE49-F238E27FC236}">
                  <a16:creationId xmlns:a16="http://schemas.microsoft.com/office/drawing/2014/main" id="{E92D0EEE-9D1E-4C7C-90AF-26F2D08722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0206" y="4027639"/>
              <a:ext cx="1126800" cy="1126800"/>
            </a:xfrm>
            <a:prstGeom prst="rect">
              <a:avLst/>
            </a:prstGeom>
          </p:spPr>
        </p:pic>
        <p:pic>
          <p:nvPicPr>
            <p:cNvPr id="13" name="Picture 1">
              <a:extLst>
                <a:ext uri="{FF2B5EF4-FFF2-40B4-BE49-F238E27FC236}">
                  <a16:creationId xmlns:a16="http://schemas.microsoft.com/office/drawing/2014/main" id="{2EA81E15-E502-47EA-99E9-77ADD17622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295" y="1366900"/>
              <a:ext cx="1126623" cy="1126623"/>
            </a:xfrm>
            <a:prstGeom prst="rect">
              <a:avLst/>
            </a:prstGeom>
          </p:spPr>
        </p:pic>
        <p:sp>
          <p:nvSpPr>
            <p:cNvPr id="14" name="Textfeld 13">
              <a:extLst>
                <a:ext uri="{FF2B5EF4-FFF2-40B4-BE49-F238E27FC236}">
                  <a16:creationId xmlns:a16="http://schemas.microsoft.com/office/drawing/2014/main" id="{1787CDA4-7AE5-4203-AD12-DA42E6CC97C0}"/>
                </a:ext>
              </a:extLst>
            </p:cNvPr>
            <p:cNvSpPr txBox="1"/>
            <p:nvPr/>
          </p:nvSpPr>
          <p:spPr>
            <a:xfrm>
              <a:off x="9840003" y="2493523"/>
              <a:ext cx="196720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Fachschulsystem</a:t>
              </a:r>
            </a:p>
          </p:txBody>
        </p:sp>
        <p:sp>
          <p:nvSpPr>
            <p:cNvPr id="15" name="Textfeld 14">
              <a:extLst>
                <a:ext uri="{FF2B5EF4-FFF2-40B4-BE49-F238E27FC236}">
                  <a16:creationId xmlns:a16="http://schemas.microsoft.com/office/drawing/2014/main" id="{2F74C16D-0D0D-47E0-ABAF-D1EEC4516F5D}"/>
                </a:ext>
              </a:extLst>
            </p:cNvPr>
            <p:cNvSpPr txBox="1"/>
            <p:nvPr/>
          </p:nvSpPr>
          <p:spPr>
            <a:xfrm>
              <a:off x="9827179" y="5154439"/>
              <a:ext cx="1992853"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Hochschulsystem</a:t>
              </a:r>
            </a:p>
          </p:txBody>
        </p:sp>
      </p:grpSp>
      <p:grpSp>
        <p:nvGrpSpPr>
          <p:cNvPr id="16" name="Gruppieren 15"/>
          <p:cNvGrpSpPr/>
          <p:nvPr/>
        </p:nvGrpSpPr>
        <p:grpSpPr>
          <a:xfrm>
            <a:off x="10299045" y="3015656"/>
            <a:ext cx="1049122" cy="757292"/>
            <a:chOff x="10312950" y="3015656"/>
            <a:chExt cx="1049122" cy="757292"/>
          </a:xfrm>
        </p:grpSpPr>
        <p:sp>
          <p:nvSpPr>
            <p:cNvPr id="18" name="Pfeil: nach oben 9">
              <a:extLst>
                <a:ext uri="{FF2B5EF4-FFF2-40B4-BE49-F238E27FC236}">
                  <a16:creationId xmlns:a16="http://schemas.microsoft.com/office/drawing/2014/main" id="{CFAD1E12-CB97-4CB6-8A8B-337778AA90A3}"/>
                </a:ext>
              </a:extLst>
            </p:cNvPr>
            <p:cNvSpPr/>
            <p:nvPr/>
          </p:nvSpPr>
          <p:spPr>
            <a:xfrm>
              <a:off x="10312950" y="3015657"/>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Pfeil: nach oben 10">
              <a:extLst>
                <a:ext uri="{FF2B5EF4-FFF2-40B4-BE49-F238E27FC236}">
                  <a16:creationId xmlns:a16="http://schemas.microsoft.com/office/drawing/2014/main" id="{6C25A387-4969-4EDF-953F-64B3CB7C102E}"/>
                </a:ext>
              </a:extLst>
            </p:cNvPr>
            <p:cNvSpPr/>
            <p:nvPr/>
          </p:nvSpPr>
          <p:spPr>
            <a:xfrm rot="10800000">
              <a:off x="10837511" y="3015656"/>
              <a:ext cx="524561" cy="757291"/>
            </a:xfrm>
            <a:prstGeom prst="upArrow">
              <a:avLst/>
            </a:prstGeom>
            <a:solidFill>
              <a:srgbClr val="7A003F"/>
            </a:solidFill>
            <a:ln>
              <a:solidFill>
                <a:srgbClr val="7A003F"/>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175016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E5B2D03-9DF4-4521-ADE8-46CBAED7E60F}"/>
              </a:ext>
            </a:extLst>
          </p:cNvPr>
          <p:cNvSpPr>
            <a:spLocks noGrp="1"/>
          </p:cNvSpPr>
          <p:nvPr>
            <p:ph type="body" sz="quarter" idx="13"/>
          </p:nvPr>
        </p:nvSpPr>
        <p:spPr>
          <a:xfrm>
            <a:off x="373037" y="1152000"/>
            <a:ext cx="6083301" cy="3726000"/>
          </a:xfrm>
        </p:spPr>
        <p:txBody>
          <a:bodyPr/>
          <a:lstStyle/>
          <a:p>
            <a:r>
              <a:rPr lang="de-DE" sz="1600" dirty="0"/>
              <a:t>Berufliche Ausrichtung des Berufsbildes (erfolgreich absolvierte Berufsausbildung, mindestens einjährige Berufserfahrung) sichern</a:t>
            </a:r>
          </a:p>
          <a:p>
            <a:endParaRPr lang="de-DE" sz="1600" dirty="0"/>
          </a:p>
          <a:p>
            <a:r>
              <a:rPr lang="de-DE" sz="1600" dirty="0"/>
              <a:t>Für Studierende mit fachlich einschlägigen Voraussetzungen integrierte Angebote entwickeln</a:t>
            </a:r>
          </a:p>
          <a:p>
            <a:endParaRPr lang="de-DE" sz="1600" dirty="0"/>
          </a:p>
          <a:p>
            <a:r>
              <a:rPr lang="de-DE" sz="1600" dirty="0"/>
              <a:t>Anerkennungssystem in Form einer Feststellungsprüfung einführen und durch Kooperationen mit dem Hochschulsystem untersetzen</a:t>
            </a:r>
          </a:p>
          <a:p>
            <a:endParaRPr lang="de-DE" sz="1600" dirty="0"/>
          </a:p>
          <a:p>
            <a:r>
              <a:rPr lang="de-DE" sz="1600" dirty="0" smtClean="0"/>
              <a:t>Heterogene Zugänge durch neue curriculare Struktur ausgestalten</a:t>
            </a:r>
          </a:p>
          <a:p>
            <a:endParaRPr lang="de-DE" sz="1600" dirty="0" smtClean="0"/>
          </a:p>
          <a:p>
            <a:r>
              <a:rPr lang="de-DE" sz="1600" dirty="0" smtClean="0"/>
              <a:t>Bachelor Professional als tertiären Bildungsabschluss ausweisen</a:t>
            </a:r>
          </a:p>
          <a:p>
            <a:endParaRPr lang="de-DE" sz="1600" dirty="0" smtClean="0"/>
          </a:p>
          <a:p>
            <a:r>
              <a:rPr lang="de-DE" sz="1600" dirty="0" smtClean="0"/>
              <a:t>Ausbildungsbegleitende Qualifizierungsbausteine </a:t>
            </a:r>
            <a:r>
              <a:rPr lang="de-DE" sz="1600" dirty="0"/>
              <a:t>mit für das Fachschulsystem anrechnungsfähigen Kompetenzen </a:t>
            </a:r>
            <a:r>
              <a:rPr lang="de-DE" sz="1600" dirty="0" smtClean="0"/>
              <a:t>einrichten</a:t>
            </a:r>
            <a:endParaRPr lang="de-DE" sz="1600" dirty="0"/>
          </a:p>
          <a:p>
            <a:pPr marL="0" indent="0">
              <a:buNone/>
            </a:pPr>
            <a:endParaRPr lang="de-DE" dirty="0"/>
          </a:p>
        </p:txBody>
      </p:sp>
      <p:sp>
        <p:nvSpPr>
          <p:cNvPr id="2" name="Titel 1"/>
          <p:cNvSpPr>
            <a:spLocks noGrp="1"/>
          </p:cNvSpPr>
          <p:nvPr>
            <p:ph type="title"/>
          </p:nvPr>
        </p:nvSpPr>
        <p:spPr/>
        <p:txBody>
          <a:bodyPr/>
          <a:lstStyle/>
          <a:p>
            <a:r>
              <a:rPr lang="de-DE" dirty="0" smtClean="0"/>
              <a:t>Handlungsempfehlung </a:t>
            </a:r>
            <a:r>
              <a:rPr lang="de-DE" dirty="0"/>
              <a:t>für das </a:t>
            </a:r>
            <a:r>
              <a:rPr lang="de-DE" dirty="0" smtClean="0"/>
              <a:t>Fachschulsystem</a:t>
            </a:r>
            <a:endParaRPr lang="de-DE" dirty="0"/>
          </a:p>
        </p:txBody>
      </p:sp>
      <p:grpSp>
        <p:nvGrpSpPr>
          <p:cNvPr id="5" name="Gruppieren 4">
            <a:extLst>
              <a:ext uri="{FF2B5EF4-FFF2-40B4-BE49-F238E27FC236}">
                <a16:creationId xmlns:a16="http://schemas.microsoft.com/office/drawing/2014/main" id="{D4B44B6D-EAA8-408E-81C4-7B58A51DD1E8}"/>
              </a:ext>
            </a:extLst>
          </p:cNvPr>
          <p:cNvGrpSpPr/>
          <p:nvPr/>
        </p:nvGrpSpPr>
        <p:grpSpPr>
          <a:xfrm>
            <a:off x="7134449" y="1152000"/>
            <a:ext cx="4504046" cy="4202954"/>
            <a:chOff x="7272100" y="1749897"/>
            <a:chExt cx="4504046" cy="4202954"/>
          </a:xfrm>
        </p:grpSpPr>
        <p:sp>
          <p:nvSpPr>
            <p:cNvPr id="6" name="Freihandform 5"/>
            <p:cNvSpPr/>
            <p:nvPr/>
          </p:nvSpPr>
          <p:spPr>
            <a:xfrm>
              <a:off x="8803797" y="3490843"/>
              <a:ext cx="1440653" cy="1440653"/>
            </a:xfrm>
            <a:custGeom>
              <a:avLst/>
              <a:gdLst>
                <a:gd name="connsiteX0" fmla="*/ 0 w 1440653"/>
                <a:gd name="connsiteY0" fmla="*/ 720327 h 1440653"/>
                <a:gd name="connsiteX1" fmla="*/ 720327 w 1440653"/>
                <a:gd name="connsiteY1" fmla="*/ 0 h 1440653"/>
                <a:gd name="connsiteX2" fmla="*/ 1440654 w 1440653"/>
                <a:gd name="connsiteY2" fmla="*/ 720327 h 1440653"/>
                <a:gd name="connsiteX3" fmla="*/ 720327 w 1440653"/>
                <a:gd name="connsiteY3" fmla="*/ 1440654 h 1440653"/>
                <a:gd name="connsiteX4" fmla="*/ 0 w 1440653"/>
                <a:gd name="connsiteY4" fmla="*/ 720327 h 1440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653" h="1440653">
                  <a:moveTo>
                    <a:pt x="0" y="720327"/>
                  </a:moveTo>
                  <a:cubicBezTo>
                    <a:pt x="0" y="322501"/>
                    <a:pt x="322501" y="0"/>
                    <a:pt x="720327" y="0"/>
                  </a:cubicBezTo>
                  <a:cubicBezTo>
                    <a:pt x="1118153" y="0"/>
                    <a:pt x="1440654" y="322501"/>
                    <a:pt x="1440654" y="720327"/>
                  </a:cubicBezTo>
                  <a:cubicBezTo>
                    <a:pt x="1440654" y="1118153"/>
                    <a:pt x="1118153" y="1440654"/>
                    <a:pt x="720327" y="1440654"/>
                  </a:cubicBezTo>
                  <a:cubicBezTo>
                    <a:pt x="322501" y="1440654"/>
                    <a:pt x="0" y="1118153"/>
                    <a:pt x="0" y="720327"/>
                  </a:cubicBez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21139" tIns="221139" rIns="221139" bIns="221139"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rPr>
                <a:t>Integration</a:t>
              </a:r>
            </a:p>
          </p:txBody>
        </p:sp>
        <p:sp>
          <p:nvSpPr>
            <p:cNvPr id="7" name="Pfeil nach links 6"/>
            <p:cNvSpPr/>
            <p:nvPr/>
          </p:nvSpPr>
          <p:spPr>
            <a:xfrm rot="12900000">
              <a:off x="7854425" y="3231608"/>
              <a:ext cx="1127855" cy="410586"/>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8" name="Freihandform 7"/>
            <p:cNvSpPr/>
            <p:nvPr/>
          </p:nvSpPr>
          <p:spPr>
            <a:xfrm>
              <a:off x="7272100" y="2565997"/>
              <a:ext cx="1368620" cy="1094896"/>
            </a:xfrm>
            <a:custGeom>
              <a:avLst/>
              <a:gdLst>
                <a:gd name="connsiteX0" fmla="*/ 0 w 1368620"/>
                <a:gd name="connsiteY0" fmla="*/ 109490 h 1094896"/>
                <a:gd name="connsiteX1" fmla="*/ 109490 w 1368620"/>
                <a:gd name="connsiteY1" fmla="*/ 0 h 1094896"/>
                <a:gd name="connsiteX2" fmla="*/ 1259130 w 1368620"/>
                <a:gd name="connsiteY2" fmla="*/ 0 h 1094896"/>
                <a:gd name="connsiteX3" fmla="*/ 1368620 w 1368620"/>
                <a:gd name="connsiteY3" fmla="*/ 109490 h 1094896"/>
                <a:gd name="connsiteX4" fmla="*/ 1368620 w 1368620"/>
                <a:gd name="connsiteY4" fmla="*/ 985406 h 1094896"/>
                <a:gd name="connsiteX5" fmla="*/ 1259130 w 1368620"/>
                <a:gd name="connsiteY5" fmla="*/ 1094896 h 1094896"/>
                <a:gd name="connsiteX6" fmla="*/ 109490 w 1368620"/>
                <a:gd name="connsiteY6" fmla="*/ 1094896 h 1094896"/>
                <a:gd name="connsiteX7" fmla="*/ 0 w 1368620"/>
                <a:gd name="connsiteY7" fmla="*/ 985406 h 1094896"/>
                <a:gd name="connsiteX8" fmla="*/ 0 w 1368620"/>
                <a:gd name="connsiteY8" fmla="*/ 109490 h 10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620" h="1094896">
                  <a:moveTo>
                    <a:pt x="0" y="109490"/>
                  </a:moveTo>
                  <a:cubicBezTo>
                    <a:pt x="0" y="49020"/>
                    <a:pt x="49020" y="0"/>
                    <a:pt x="109490" y="0"/>
                  </a:cubicBezTo>
                  <a:lnTo>
                    <a:pt x="1259130" y="0"/>
                  </a:lnTo>
                  <a:cubicBezTo>
                    <a:pt x="1319600" y="0"/>
                    <a:pt x="1368620" y="49020"/>
                    <a:pt x="1368620" y="109490"/>
                  </a:cubicBezTo>
                  <a:lnTo>
                    <a:pt x="1368620" y="985406"/>
                  </a:lnTo>
                  <a:cubicBezTo>
                    <a:pt x="1368620" y="1045876"/>
                    <a:pt x="1319600" y="1094896"/>
                    <a:pt x="1259130" y="1094896"/>
                  </a:cubicBezTo>
                  <a:lnTo>
                    <a:pt x="109490" y="1094896"/>
                  </a:lnTo>
                  <a:cubicBezTo>
                    <a:pt x="49020" y="1094896"/>
                    <a:pt x="0" y="1045876"/>
                    <a:pt x="0" y="985406"/>
                  </a:cubicBezTo>
                  <a:lnTo>
                    <a:pt x="0" y="10949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2548" tIns="62548" rIns="62548" bIns="62548"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err="1">
                  <a:ln>
                    <a:noFill/>
                  </a:ln>
                  <a:solidFill>
                    <a:srgbClr val="00549F">
                      <a:hueOff val="0"/>
                      <a:satOff val="0"/>
                      <a:lumOff val="0"/>
                      <a:alphaOff val="0"/>
                    </a:srgbClr>
                  </a:solidFill>
                  <a:effectLst/>
                  <a:uLnTx/>
                  <a:uFillTx/>
                  <a:latin typeface="Arial"/>
                  <a:ea typeface="+mn-ea"/>
                  <a:cs typeface="+mn-cs"/>
                </a:rPr>
                <a:t>Differen-zierung</a:t>
              </a:r>
              <a:endPar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endParaRPr>
            </a:p>
          </p:txBody>
        </p:sp>
        <p:sp>
          <p:nvSpPr>
            <p:cNvPr id="9" name="Pfeil nach links 8"/>
            <p:cNvSpPr/>
            <p:nvPr/>
          </p:nvSpPr>
          <p:spPr>
            <a:xfrm rot="16200000">
              <a:off x="8960196" y="2655980"/>
              <a:ext cx="1127855" cy="410586"/>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14" name="Freihandform 13"/>
            <p:cNvSpPr/>
            <p:nvPr/>
          </p:nvSpPr>
          <p:spPr>
            <a:xfrm>
              <a:off x="8839813" y="1749897"/>
              <a:ext cx="1368620" cy="1094896"/>
            </a:xfrm>
            <a:custGeom>
              <a:avLst/>
              <a:gdLst>
                <a:gd name="connsiteX0" fmla="*/ 0 w 1368620"/>
                <a:gd name="connsiteY0" fmla="*/ 109490 h 1094896"/>
                <a:gd name="connsiteX1" fmla="*/ 109490 w 1368620"/>
                <a:gd name="connsiteY1" fmla="*/ 0 h 1094896"/>
                <a:gd name="connsiteX2" fmla="*/ 1259130 w 1368620"/>
                <a:gd name="connsiteY2" fmla="*/ 0 h 1094896"/>
                <a:gd name="connsiteX3" fmla="*/ 1368620 w 1368620"/>
                <a:gd name="connsiteY3" fmla="*/ 109490 h 1094896"/>
                <a:gd name="connsiteX4" fmla="*/ 1368620 w 1368620"/>
                <a:gd name="connsiteY4" fmla="*/ 985406 h 1094896"/>
                <a:gd name="connsiteX5" fmla="*/ 1259130 w 1368620"/>
                <a:gd name="connsiteY5" fmla="*/ 1094896 h 1094896"/>
                <a:gd name="connsiteX6" fmla="*/ 109490 w 1368620"/>
                <a:gd name="connsiteY6" fmla="*/ 1094896 h 1094896"/>
                <a:gd name="connsiteX7" fmla="*/ 0 w 1368620"/>
                <a:gd name="connsiteY7" fmla="*/ 985406 h 1094896"/>
                <a:gd name="connsiteX8" fmla="*/ 0 w 1368620"/>
                <a:gd name="connsiteY8" fmla="*/ 109490 h 10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620" h="1094896">
                  <a:moveTo>
                    <a:pt x="0" y="109490"/>
                  </a:moveTo>
                  <a:cubicBezTo>
                    <a:pt x="0" y="49020"/>
                    <a:pt x="49020" y="0"/>
                    <a:pt x="109490" y="0"/>
                  </a:cubicBezTo>
                  <a:lnTo>
                    <a:pt x="1259130" y="0"/>
                  </a:lnTo>
                  <a:cubicBezTo>
                    <a:pt x="1319600" y="0"/>
                    <a:pt x="1368620" y="49020"/>
                    <a:pt x="1368620" y="109490"/>
                  </a:cubicBezTo>
                  <a:lnTo>
                    <a:pt x="1368620" y="985406"/>
                  </a:lnTo>
                  <a:cubicBezTo>
                    <a:pt x="1368620" y="1045876"/>
                    <a:pt x="1319600" y="1094896"/>
                    <a:pt x="1259130" y="1094896"/>
                  </a:cubicBezTo>
                  <a:lnTo>
                    <a:pt x="109490" y="1094896"/>
                  </a:lnTo>
                  <a:cubicBezTo>
                    <a:pt x="49020" y="1094896"/>
                    <a:pt x="0" y="1045876"/>
                    <a:pt x="0" y="985406"/>
                  </a:cubicBezTo>
                  <a:lnTo>
                    <a:pt x="0" y="10949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62548" tIns="62548" rIns="62548" bIns="62548" numCol="1" spcCol="1270" anchor="ctr" anchorCtr="0">
              <a:noAutofit/>
            </a:bodyPr>
            <a:lstStyle/>
            <a:p>
              <a:pPr marL="0" marR="0" lvl="0" indent="0" algn="ctr" defTabSz="7112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rPr>
                <a:t>Qualifizierung</a:t>
              </a:r>
            </a:p>
          </p:txBody>
        </p:sp>
        <p:sp>
          <p:nvSpPr>
            <p:cNvPr id="15" name="Pfeil nach links 14"/>
            <p:cNvSpPr/>
            <p:nvPr/>
          </p:nvSpPr>
          <p:spPr>
            <a:xfrm rot="19500000">
              <a:off x="10065966" y="3231608"/>
              <a:ext cx="1127855" cy="410586"/>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16" name="Freihandform 15"/>
            <p:cNvSpPr/>
            <p:nvPr/>
          </p:nvSpPr>
          <p:spPr>
            <a:xfrm>
              <a:off x="10407526" y="2565997"/>
              <a:ext cx="1368620" cy="1094896"/>
            </a:xfrm>
            <a:custGeom>
              <a:avLst/>
              <a:gdLst>
                <a:gd name="connsiteX0" fmla="*/ 0 w 1368620"/>
                <a:gd name="connsiteY0" fmla="*/ 109490 h 1094896"/>
                <a:gd name="connsiteX1" fmla="*/ 109490 w 1368620"/>
                <a:gd name="connsiteY1" fmla="*/ 0 h 1094896"/>
                <a:gd name="connsiteX2" fmla="*/ 1259130 w 1368620"/>
                <a:gd name="connsiteY2" fmla="*/ 0 h 1094896"/>
                <a:gd name="connsiteX3" fmla="*/ 1368620 w 1368620"/>
                <a:gd name="connsiteY3" fmla="*/ 109490 h 1094896"/>
                <a:gd name="connsiteX4" fmla="*/ 1368620 w 1368620"/>
                <a:gd name="connsiteY4" fmla="*/ 985406 h 1094896"/>
                <a:gd name="connsiteX5" fmla="*/ 1259130 w 1368620"/>
                <a:gd name="connsiteY5" fmla="*/ 1094896 h 1094896"/>
                <a:gd name="connsiteX6" fmla="*/ 109490 w 1368620"/>
                <a:gd name="connsiteY6" fmla="*/ 1094896 h 1094896"/>
                <a:gd name="connsiteX7" fmla="*/ 0 w 1368620"/>
                <a:gd name="connsiteY7" fmla="*/ 985406 h 1094896"/>
                <a:gd name="connsiteX8" fmla="*/ 0 w 1368620"/>
                <a:gd name="connsiteY8" fmla="*/ 109490 h 10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620" h="1094896">
                  <a:moveTo>
                    <a:pt x="0" y="109490"/>
                  </a:moveTo>
                  <a:cubicBezTo>
                    <a:pt x="0" y="49020"/>
                    <a:pt x="49020" y="0"/>
                    <a:pt x="109490" y="0"/>
                  </a:cubicBezTo>
                  <a:lnTo>
                    <a:pt x="1259130" y="0"/>
                  </a:lnTo>
                  <a:cubicBezTo>
                    <a:pt x="1319600" y="0"/>
                    <a:pt x="1368620" y="49020"/>
                    <a:pt x="1368620" y="109490"/>
                  </a:cubicBezTo>
                  <a:lnTo>
                    <a:pt x="1368620" y="985406"/>
                  </a:lnTo>
                  <a:cubicBezTo>
                    <a:pt x="1368620" y="1045876"/>
                    <a:pt x="1319600" y="1094896"/>
                    <a:pt x="1259130" y="1094896"/>
                  </a:cubicBezTo>
                  <a:lnTo>
                    <a:pt x="109490" y="1094896"/>
                  </a:lnTo>
                  <a:cubicBezTo>
                    <a:pt x="49020" y="1094896"/>
                    <a:pt x="0" y="1045876"/>
                    <a:pt x="0" y="985406"/>
                  </a:cubicBezTo>
                  <a:lnTo>
                    <a:pt x="0" y="10949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8738" tIns="58738" rIns="58738" bIns="58738"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rPr>
                <a:t>Flexibilität</a:t>
              </a:r>
            </a:p>
          </p:txBody>
        </p:sp>
        <p:sp>
          <p:nvSpPr>
            <p:cNvPr id="18" name="Pfeil nach links 17"/>
            <p:cNvSpPr/>
            <p:nvPr/>
          </p:nvSpPr>
          <p:spPr>
            <a:xfrm rot="2285367">
              <a:off x="9990300" y="4873896"/>
              <a:ext cx="1214458" cy="414783"/>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19" name="Freihandform 18"/>
            <p:cNvSpPr/>
            <p:nvPr/>
          </p:nvSpPr>
          <p:spPr>
            <a:xfrm rot="14271">
              <a:off x="10352673" y="4846762"/>
              <a:ext cx="1368000" cy="1106089"/>
            </a:xfrm>
            <a:custGeom>
              <a:avLst/>
              <a:gdLst>
                <a:gd name="connsiteX0" fmla="*/ 0 w 1368620"/>
                <a:gd name="connsiteY0" fmla="*/ 109490 h 1094896"/>
                <a:gd name="connsiteX1" fmla="*/ 109490 w 1368620"/>
                <a:gd name="connsiteY1" fmla="*/ 0 h 1094896"/>
                <a:gd name="connsiteX2" fmla="*/ 1259130 w 1368620"/>
                <a:gd name="connsiteY2" fmla="*/ 0 h 1094896"/>
                <a:gd name="connsiteX3" fmla="*/ 1368620 w 1368620"/>
                <a:gd name="connsiteY3" fmla="*/ 109490 h 1094896"/>
                <a:gd name="connsiteX4" fmla="*/ 1368620 w 1368620"/>
                <a:gd name="connsiteY4" fmla="*/ 985406 h 1094896"/>
                <a:gd name="connsiteX5" fmla="*/ 1259130 w 1368620"/>
                <a:gd name="connsiteY5" fmla="*/ 1094896 h 1094896"/>
                <a:gd name="connsiteX6" fmla="*/ 109490 w 1368620"/>
                <a:gd name="connsiteY6" fmla="*/ 1094896 h 1094896"/>
                <a:gd name="connsiteX7" fmla="*/ 0 w 1368620"/>
                <a:gd name="connsiteY7" fmla="*/ 985406 h 1094896"/>
                <a:gd name="connsiteX8" fmla="*/ 0 w 1368620"/>
                <a:gd name="connsiteY8" fmla="*/ 109490 h 10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620" h="1094896">
                  <a:moveTo>
                    <a:pt x="0" y="109490"/>
                  </a:moveTo>
                  <a:cubicBezTo>
                    <a:pt x="0" y="49020"/>
                    <a:pt x="49020" y="0"/>
                    <a:pt x="109490" y="0"/>
                  </a:cubicBezTo>
                  <a:lnTo>
                    <a:pt x="1259130" y="0"/>
                  </a:lnTo>
                  <a:cubicBezTo>
                    <a:pt x="1319600" y="0"/>
                    <a:pt x="1368620" y="49020"/>
                    <a:pt x="1368620" y="109490"/>
                  </a:cubicBezTo>
                  <a:lnTo>
                    <a:pt x="1368620" y="985406"/>
                  </a:lnTo>
                  <a:cubicBezTo>
                    <a:pt x="1368620" y="1045876"/>
                    <a:pt x="1319600" y="1094896"/>
                    <a:pt x="1259130" y="1094896"/>
                  </a:cubicBezTo>
                  <a:lnTo>
                    <a:pt x="109490" y="1094896"/>
                  </a:lnTo>
                  <a:cubicBezTo>
                    <a:pt x="49020" y="1094896"/>
                    <a:pt x="0" y="1045876"/>
                    <a:pt x="0" y="985406"/>
                  </a:cubicBezTo>
                  <a:lnTo>
                    <a:pt x="0" y="10949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8738" tIns="58738" rIns="58738" bIns="58738"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rPr>
                <a:t>Ressourcen</a:t>
              </a:r>
            </a:p>
          </p:txBody>
        </p:sp>
        <p:sp>
          <p:nvSpPr>
            <p:cNvPr id="17" name="Pfeil nach links 16"/>
            <p:cNvSpPr/>
            <p:nvPr/>
          </p:nvSpPr>
          <p:spPr>
            <a:xfrm rot="8989960">
              <a:off x="7860637" y="4824590"/>
              <a:ext cx="1214458" cy="414783"/>
            </a:xfrm>
            <a:prstGeom prst="lef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sp>
        <p:sp>
          <p:nvSpPr>
            <p:cNvPr id="20" name="Freihandform 19"/>
            <p:cNvSpPr/>
            <p:nvPr/>
          </p:nvSpPr>
          <p:spPr>
            <a:xfrm rot="14271">
              <a:off x="7300282" y="4846760"/>
              <a:ext cx="1368000" cy="1106089"/>
            </a:xfrm>
            <a:custGeom>
              <a:avLst/>
              <a:gdLst>
                <a:gd name="connsiteX0" fmla="*/ 0 w 1368620"/>
                <a:gd name="connsiteY0" fmla="*/ 109490 h 1094896"/>
                <a:gd name="connsiteX1" fmla="*/ 109490 w 1368620"/>
                <a:gd name="connsiteY1" fmla="*/ 0 h 1094896"/>
                <a:gd name="connsiteX2" fmla="*/ 1259130 w 1368620"/>
                <a:gd name="connsiteY2" fmla="*/ 0 h 1094896"/>
                <a:gd name="connsiteX3" fmla="*/ 1368620 w 1368620"/>
                <a:gd name="connsiteY3" fmla="*/ 109490 h 1094896"/>
                <a:gd name="connsiteX4" fmla="*/ 1368620 w 1368620"/>
                <a:gd name="connsiteY4" fmla="*/ 985406 h 1094896"/>
                <a:gd name="connsiteX5" fmla="*/ 1259130 w 1368620"/>
                <a:gd name="connsiteY5" fmla="*/ 1094896 h 1094896"/>
                <a:gd name="connsiteX6" fmla="*/ 109490 w 1368620"/>
                <a:gd name="connsiteY6" fmla="*/ 1094896 h 1094896"/>
                <a:gd name="connsiteX7" fmla="*/ 0 w 1368620"/>
                <a:gd name="connsiteY7" fmla="*/ 985406 h 1094896"/>
                <a:gd name="connsiteX8" fmla="*/ 0 w 1368620"/>
                <a:gd name="connsiteY8" fmla="*/ 109490 h 109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620" h="1094896">
                  <a:moveTo>
                    <a:pt x="0" y="109490"/>
                  </a:moveTo>
                  <a:cubicBezTo>
                    <a:pt x="0" y="49020"/>
                    <a:pt x="49020" y="0"/>
                    <a:pt x="109490" y="0"/>
                  </a:cubicBezTo>
                  <a:lnTo>
                    <a:pt x="1259130" y="0"/>
                  </a:lnTo>
                  <a:cubicBezTo>
                    <a:pt x="1319600" y="0"/>
                    <a:pt x="1368620" y="49020"/>
                    <a:pt x="1368620" y="109490"/>
                  </a:cubicBezTo>
                  <a:lnTo>
                    <a:pt x="1368620" y="985406"/>
                  </a:lnTo>
                  <a:cubicBezTo>
                    <a:pt x="1368620" y="1045876"/>
                    <a:pt x="1319600" y="1094896"/>
                    <a:pt x="1259130" y="1094896"/>
                  </a:cubicBezTo>
                  <a:lnTo>
                    <a:pt x="109490" y="1094896"/>
                  </a:lnTo>
                  <a:cubicBezTo>
                    <a:pt x="49020" y="1094896"/>
                    <a:pt x="0" y="1045876"/>
                    <a:pt x="0" y="985406"/>
                  </a:cubicBezTo>
                  <a:lnTo>
                    <a:pt x="0" y="10949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58738" tIns="58738" rIns="58738" bIns="58738" numCol="1" spcCol="1270" anchor="ctr" anchorCtr="0">
              <a:noAutofit/>
            </a:bodyPr>
            <a:lstStyle/>
            <a:p>
              <a:pPr marL="0" marR="0" lvl="0" indent="0" algn="ctr" defTabSz="622300" rtl="0" eaLnBrk="0" fontAlgn="base" latinLnBrk="0" hangingPunct="0">
                <a:lnSpc>
                  <a:spcPct val="90000"/>
                </a:lnSpc>
                <a:spcBef>
                  <a:spcPct val="0"/>
                </a:spcBef>
                <a:spcAft>
                  <a:spcPct val="35000"/>
                </a:spcAft>
                <a:buClrTx/>
                <a:buSzTx/>
                <a:buFontTx/>
                <a:buNone/>
                <a:tabLst/>
                <a:defRPr/>
              </a:pPr>
              <a:r>
                <a:rPr kumimoji="0" lang="de-DE" sz="1600" b="0" i="0" u="none" strike="noStrike" kern="1200" cap="none" spc="0" normalizeH="0" baseline="0" noProof="0" dirty="0">
                  <a:ln>
                    <a:noFill/>
                  </a:ln>
                  <a:solidFill>
                    <a:srgbClr val="00549F">
                      <a:hueOff val="0"/>
                      <a:satOff val="0"/>
                      <a:lumOff val="0"/>
                      <a:alphaOff val="0"/>
                    </a:srgbClr>
                  </a:solidFill>
                  <a:effectLst/>
                  <a:uLnTx/>
                  <a:uFillTx/>
                  <a:latin typeface="Arial"/>
                  <a:ea typeface="+mn-ea"/>
                  <a:cs typeface="+mn-cs"/>
                </a:rPr>
                <a:t>Bildungs-gerechtigkeit</a:t>
              </a:r>
            </a:p>
          </p:txBody>
        </p:sp>
      </p:grpSp>
    </p:spTree>
    <p:extLst>
      <p:ext uri="{BB962C8B-B14F-4D97-AF65-F5344CB8AC3E}">
        <p14:creationId xmlns:p14="http://schemas.microsoft.com/office/powerpoint/2010/main" val="7417952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9a989eb2-f72b-455d-8868-681c2e13b865"/>
  <p:tag name="EE4P_AGENDAWIZARD" val="&lt;ee4p&gt;&lt;layouts&gt;&lt;layout name=&quot;RWTH Kreis&quot; id=&quot;865_2&quot;&gt;&lt;standard&gt;&lt;textframe horizontalAnchor=&quot;1&quot; marginBottom=&quot;10&quot; marginLeft=&quot;0&quot; marginRight=&quot;0&quot; marginTop=&quot;10&quot; orientation=&quot;1&quot; verticalAnchor=&quot;1&quot; /&gt;&lt;font name=&quot;+mn-lt&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hadow visible=&quot;0&quot; /&gt;&lt;/standard&gt;&lt;agenda name=&quot;New Agenda&quot; title=&quot;Agenda&quot; subtitle=&quot;&quot; sizingModeId=&quot;2&quot; fontSize=&quot;16&quot; fontSizeAuto=&quot;1&quot; startTime=&quot;540&quot; timeFormatId=&quot;1&quot; startItemNo=&quot;1&quot; createSingleAgendaSlide=&quot;1&quot; createSeparatingSlides=&quot;1&quot; createBackupSlide=&quot;1&quot; /&gt;&lt;columns&gt;&lt;column field=&quot;itemno&quot; label=&quot;No.&quot; checked=&quot;1&quot; leftSpacing=&quot;0&quot; rightSpacing=&quot;0&quot; dock=&quot;1&quot; fixedWidth=&quot;39.58284&quot; /&gt;&lt;column field=&quot;topic&quot; label=&quot;Topic&quot; leftSpacing=&quot;5&quot; rightDistribute=&quot;1&quot; dock=&quot;1&quot; /&gt;&lt;column field=&quot;responsible&quot; label=&quot;Responsible&quot; visible=&quot;1&quot; checked=&quot;1&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28.78213&quot; top=&quot;132.6251&quot; width=&quot;905.7061&quot; height=&quot;314&quot; /&gt;&lt;settings allowedSizingModeIds=&quot;1|2&quot; allowedFontSizes=&quot;8|9|10|10.5|11|12|14|16|18&quot; allowedTimeFormatIds=&quot;1|2|3&quot; slideLayout=&quot;11&quot; customLayoutName=&quot;Nur Titel|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9&quot; indent=&quot;(level-1)*44.58284*scale*fontScale&quot; indentType=&quot;1&quot;&gt;&lt;position height=&quot;itemSingleHeight&quot; top=&quot;(itemHeight-itemSingleHeight)/2&quot; /&gt;&lt;textframe marginLeft=&quot;6&quot; marginRight=&quot;6&quot; verticalAnchor=&quot;3&quot; /&gt;&lt;paragraphformat alignment=&quot;2&quot; /&gt;&lt;fill foreColor=&quot;15&quot; visible=&quot;1&quot; /&gt;&lt;line foreColor=&quot;#ffffff&quot; visible=&quot;1&quot; weight=&quot;4&quot; /&gt;&lt;font bold=&quot;1&quot; color=&quot;14&quot; /&gt;&lt;/element&gt;&lt;element field=&quot;topic&quot; type=&quot;autoshape&quot; autoShapeType=&quot;1&quot; indent=&quot;(level-1)*44.58284*scale*fontScale&quot; indentType=&quot;2&quot;&gt;&lt;paragraphformat alignment=&quot;1&quot; /&gt;&lt;textframe marginLeft=&quot;6&quot; /&gt;&lt;/element&gt;&lt;element field=&quot;responsible&quot; type=&quot;autoshape&quot; autoShapeType=&quot;1&quot; indent=&quot;(level-1)*44.58284*scale*fontScale&quot; indentType=&quot;1&quot;&gt;&lt;paragraphformat alignment=&quot;1&quot; /&gt;&lt;/element&gt;&lt;element field=&quot;freecolumn&quot; type=&quot;autoshape&quot; autoShapeType=&quot;1&quot; indent=&quot;(level-1)*44.58284*scale*fontScale&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autoshape&quot; autoShapeType=&quot;1&quot; value=&quot;&quot;&gt;&lt;position left=&quot;((level-0.5)*39.58284+(level-1)*5)*scale*fontScale&quot; top=&quot;0&quot; width=&quot;agendaWidth-(((level-0.5)*39.58284+(level-1)*5)*scale*fontScale)&quot; height=&quot;itemHeight&quot; /&gt;&lt;fill foreColor=&quot;#c7ddf2&quot; visible=&quot;1&quot; /&gt;&lt;/element&gt;&lt;element field=&quot;itemno&quot; type=&quot;autoshape&quot; autoShapeType=&quot;9&quot; indent=&quot;(level-1)*44.58284*scale*fontScale&quot; indentType=&quot;1&quot;&gt;&lt;position height=&quot;itemSingleHeight&quot; top=&quot;(itemHeight-itemSingleHeight)/2&quot; /&gt;&lt;textframe marginLeft=&quot;6&quot; marginRight=&quot;6&quot; verticalAnchor=&quot;3&quot; /&gt;&lt;paragraphformat alignment=&quot;2&quot; /&gt;&lt;fill foreColor=&quot;15&quot; visible=&quot;1&quot; /&gt;&lt;line foreColor=&quot;#ffffff&quot; visible=&quot;1&quot; weight=&quot;4&quot; /&gt;&lt;font bold=&quot;1&quot; color=&quot;14&quot; /&gt;&lt;/element&gt;&lt;element field=&quot;topic&quot; type=&quot;autoshape&quot; autoShapeType=&quot;1&quot; indent=&quot;(level-1)*44.58284*scale*fontScale&quot; indentType=&quot;2&quot;&gt;&lt;paragraphformat alignment=&quot;1&quot; /&gt;&lt;textframe marginLeft=&quot;6&quot; /&gt;&lt;/element&gt;&lt;element field=&quot;responsible&quot; type=&quot;autoshape&quot; autoShapeType=&quot;1&quot; indent=&quot;(level-1)*44.58284*scale*fontScale&quot; indentType=&quot;1&quot;&gt;&lt;paragraphformat alignment=&quot;1&quot; /&gt;&lt;/element&gt;&lt;element field=&quot;freecolumn&quot; type=&quot;autoshape&quot; autoShapeType=&quot;1&quot; indent=&quot;(level-1)*44.58284*scale*fontScale&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0&quot; break=&quot;1&quot; topMinSpacing=&quot;5&quot; topMaxSpacing=&quot;5&quot; bottomMinSpacing=&quot;0&quot; bottomMaxSpacing=&quot;0&quot;&gt;&lt;element field=&quot;itemno&quot; type=&quot;autoshape&quot; autoShapeType=&quot;9&quot; indent=&quot;(level-1)*44.58284*scale*fontScale&quot; indentType=&quot;1&quot;&gt;&lt;position height=&quot;itemSingleHeight&quot; top=&quot;(itemHeight-itemSingleHeight)/2&quot; /&gt;&lt;textframe marginLeft=&quot;6&quot; marginRight=&quot;6&quot; verticalAnchor=&quot;3&quot; /&gt;&lt;paragraphformat alignment=&quot;2&quot; /&gt;&lt;fill foreColor=&quot;15&quot; visible=&quot;1&quot; /&gt;&lt;line foreColor=&quot;#ffffff&quot; visible=&quot;1&quot; weight=&quot;4&quot; /&gt;&lt;font bold=&quot;1&quot; color=&quot;14&quot; /&gt;&lt;/element&gt;&lt;element field=&quot;topic&quot; type=&quot;autoshape&quot; autoShapeType=&quot;1&quot; indent=&quot;(level-1)*44.58284*scale*fontScale&quot; indentType=&quot;2&quot;&gt;&lt;paragraphformat alignment=&quot;1&quot; /&gt;&lt;textframe marginLeft=&quot;6&quot; /&gt;&lt;font color=&quot;15&quot; /&gt;&lt;/element&gt;&lt;element field=&quot;responsible&quot; type=&quot;autoshape&quot; autoShapeType=&quot;1&quot; indent=&quot;(level-1)*44.58284*scale*fontScale&quot; indentType=&quot;1&quot;&gt;&lt;paragraphformat alignment=&quot;1&quot; /&gt;&lt;font color=&quot;15&quot; /&gt;&lt;/element&gt;&lt;element field=&quot;freecolumn&quot; type=&quot;autoshape&quot; autoShapeType=&quot;1&quot; indent=&quot;(level-1)*44.58284*scale*fontScale&quot; indentType=&quot;1&quot;&gt;&lt;paragraphformat alignment=&quot;1&quot; /&gt;&lt;font color=&quot;15&quot; /&gt;&lt;/element&gt;&lt;element field=&quot;timeslot&quot; type=&quot;autoshape&quot; autoShapeType=&quot;1&quot;&gt;&lt;paragraphformat alignment=&quot;1&quot; /&gt;&lt;font color=&quot;15&quot; /&gt;&lt;/element&gt;&lt;element field=&quot;pageno&quot; type=&quot;autoshape&quot; autoShapeType=&quot;1&quot;&gt;&lt;paragraphformat alignment=&quot;3&quot; /&gt;&lt;font color=&quot;15&quot; /&gt;&lt;/element&gt;&lt;/case&gt;&lt;case level=&quot;1&quot; selected=&quot;1&quot; break=&quot;1&quot; topMinSpacing=&quot;5&quot; topMaxSpacing=&quot;5&quot; bottomMinSpacing=&quot;0&quot; bottomMaxSpacing=&quot;0&quot;&gt;&lt;element field=&quot;itemno&quot; type=&quot;autoshape&quot; autoShapeType=&quot;9&quot; indent=&quot;(level-1)*44.58284*scale*fontScale&quot; indentType=&quot;1&quot;&gt;&lt;position height=&quot;itemSingleHeight&quot; top=&quot;(itemHeight-itemSingleHeight)/2&quot; /&gt;&lt;textframe marginLeft=&quot;6&quot; marginRight=&quot;6&quot; verticalAnchor=&quot;3&quot; /&gt;&lt;paragraphformat alignment=&quot;2&quot; /&gt;&lt;fill foreColor=&quot;15&quot; visible=&quot;1&quot; /&gt;&lt;line foreColor=&quot;#ffffff&quot; visible=&quot;1&quot; weight=&quot;4&quot; /&gt;&lt;font bold=&quot;1&quot; color=&quot;14&quot; /&gt;&lt;/element&gt;&lt;element type=&quot;autoshape&quot; autoShapeType=&quot;1&quot; value=&quot;&quot;&gt;&lt;position left=&quot;((level-0.5)*39.58284+(level-1)*5)*scale*fontScale&quot; top=&quot;0&quot; width=&quot;agendaWidth-(((level-0.5)*39.58284+(level-1)*5)*scale*fontScale)&quot; height=&quot;itemHeight&quot; /&gt;&lt;fill foreColor=&quot;#c7ddf2&quot; visible=&quot;1&quot; /&gt;&lt;/element&gt;&lt;element field=&quot;topic&quot; type=&quot;autoshape&quot; autoShapeType=&quot;1&quot; indent=&quot;(level-1)*44.58284*scale*fontScale&quot; indentType=&quot;2&quot;&gt;&lt;paragraphformat alignment=&quot;1&quot; /&gt;&lt;font color=&quot;15&quot; /&gt;&lt;textframe marginLeft=&quot;6&quot; /&gt;&lt;/element&gt;&lt;element field=&quot;responsible&quot; type=&quot;autoshape&quot; autoShapeType=&quot;1&quot; indent=&quot;(level-1)*44.58284*scale*fontScale&quot; indentType=&quot;1&quot;&gt;&lt;paragraphformat alignment=&quot;1&quot; /&gt;&lt;font color=&quot;15&quot; /&gt;&lt;/element&gt;&lt;element field=&quot;freecolumn&quot; type=&quot;autoshape&quot; autoShapeType=&quot;1&quot; indent=&quot;(level-1)*44.58284*scale*fontScale&quot; indentType=&quot;1&quot;&gt;&lt;paragraphformat alignment=&quot;1&quot; /&gt;&lt;font color=&quot;15&quot; /&gt;&lt;/element&gt;&lt;element field=&quot;timeslot&quot; type=&quot;autoshape&quot; autoShapeType=&quot;1&quot;&gt;&lt;paragraphformat alignment=&quot;1&quot; /&gt;&lt;font color=&quot;15&quot; /&gt;&lt;/element&gt;&lt;element field=&quot;pageno&quot; type=&quot;autoshape&quot; autoShapeType=&quot;1&quot;&gt;&lt;paragraphformat alignment=&quot;3&quot; /&gt;&lt;font color=&quot;15&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New Agenda&quot; title=&quot;Agenda&quot; subtitle=&quot;&quot; sizingModeId=&quot;2&quot; fontSize=&quot;18&quot; startTime=&quot;840&quot; timeFormatId=&quot;1&quot; startItemNo=&quot;1&quot; createSingleAgendaSlide=&quot;1&quot; createSeparatingSlides=&quot;1&quot; createBackupSlide=&quot;1&quot; layoutId=&quot;865_2&quot; fontSizeAuto=&quot;0&quot; createSections=&quot;1&quot; singleSlideId=&quot;39726716-4c83-49f0-a416-1959013b0dea&quot; backupSlideId=&quot;c15751a3-3d60-4ee8-979e-5c99d6537399&quot; hideSeparatingSlides=&quot;0&quot; backupSectionId=&quot;{ED40DA4B-D3C0-4E73-A85E-D98F4CEE4EB2}&quot;&gt;&lt;columns leftSpacing=&quot;0&quot; rightSpacing=&quot;0&quot;&gt;&lt;column field=&quot;itemno&quot; label=&quot;No.&quot; checked=&quot;1&quot; leftSpacing=&quot;0&quot; rightSpacing=&quot;0&quot; dock=&quot;1&quot; fixedWidth=&quot;31.50472&quot; /&gt;&lt;column field=&quot;topic&quot; label=&quot;Topic&quot; leftSpacing=&quot;5.625&quot; rightDistribute=&quot;1&quot; dock=&quot;1&quot; rightSpacing=&quot;238.8572&quot; /&gt;&lt;column field=&quot;responsible&quot; label=&quot;Responsible&quot; visible=&quot;1&quot; checked=&quot;1&quot; leftSpacing=&quot;11.25&quot; rightDistribute=&quot;1&quot; dock=&quot;1&quot; rightSpacing=&quot;238.8572&quot; /&gt;&lt;column field=&quot;freecolumn&quot; label=&quot;&quot; visible=&quot;1&quot; checked=&quot;0&quot; leftSpacing=&quot;10&quot; rightDistribute=&quot;1&quot; dock=&quot;1&quot; /&gt;&lt;column field=&quot;timeslot&quot; label=&quot;Time Slot&quot; visible=&quot;1&quot; checked=&quot;1&quot; leftSpacing=&quot;11.25&quot; rightSpacing=&quot;6.75&quot; dock=&quot;2&quot; /&gt;&lt;column field=&quot;pageno&quot; label=&quot;Page No.&quot; visible=&quot;1&quot; checked=&quot;0&quot; leftSpacing=&quot;11.25&quot; rightSpacing=&quot;6.75&quot; dock=&quot;2&quot; /&gt;&lt;/columns&gt;&lt;items&gt;&lt;item duration=&quot;5&quot; id=&quot;b0c60b65-0431-417c-9618-5452039877fe&quot; parentId=&quot;&quot; level=&quot;1&quot; generateAgendaSlide=&quot;1&quot; showAgendaItem=&quot;1&quot; isBreak=&quot;0&quot; topic=&quot;Ziel und Aufbau des Projekts DuBA &quot; agendaSlideId=&quot;0c040ec9-0712-4e82-93a8-fb0eb43e39ce&quot; sectionId=&quot;{F46B3F8E-7718-435F-82D6-E4260315CFE4}&quot; responsible=&quot;&quot; /&gt;&lt;item duration=&quot;10&quot; id=&quot;e696fb5b-0e43-446d-b865-c06bc31d88d3&quot; parentId=&quot;&quot; level=&quot;1&quot; generateAgendaSlide=&quot;1&quot; showAgendaItem=&quot;1&quot; isBreak=&quot;0&quot; topic=&quot;Empirische Ergebnisse aus den Fallstudien&quot; agendaSlideId=&quot;a303924c-0ae9-4aba-8e7d-df34ed8ac535&quot; sectionId=&quot;{0DFF1FDA-E06E-47C1-BE58-CF3FE36967AE}&quot; responsible=&quot;&quot; /&gt;&lt;item duration=&quot;0&quot; id=&quot;776c1599-c6cc-4c2c-801a-fb78e8ca5af4&quot; parentId=&quot;e696fb5b-0e43-446d-b865-c06bc31d88d3&quot; level=&quot;2&quot; generateAgendaSlide=&quot;1&quot; showAgendaItem=&quot;1&quot; isBreak=&quot;0&quot; topic=&quot;Fallstudie - Experteninterviews und Fokusgruppe &quot; agendaSlideId=&quot;99ac9619-9585-4de4-980f-64d68681b3e0&quot; sectionId=&quot;{9E944832-74EB-441B-815F-9F4601A8CD8F}&quot; /&gt;&lt;item duration=&quot;0&quot; id=&quot;c63f0485-591c-4c44-8986-bd1aabd1ef8c&quot; parentId=&quot;e696fb5b-0e43-446d-b865-c06bc31d88d3&quot; level=&quot;2&quot; generateAgendaSlide=&quot;1&quot; showAgendaItem=&quot;1&quot; isBreak=&quot;0&quot; topic=&quot;Fallstudie - Berufsbiographische Interviews &quot; agendaSlideId=&quot;3065bb2c-21b6-47b2-b483-590d1131c458&quot; sectionId=&quot;{7546F889-43C9-4A87-8C8D-D622F5E0588A}&quot; /&gt;&lt;item duration=&quot;30&quot; id=&quot;5c2431ae-a107-42d4-9f0e-77adeefd85a9&quot; parentId=&quot;&quot; level=&quot;1&quot; generateAgendaSlide=&quot;1&quot; showAgendaItem=&quot;1&quot; isBreak=&quot;0&quot; topic=&quot;Handlungsempfehlungen zur Gestaltung wechselseitiger Übergänge &quot; agendaSlideId=&quot;1a1f8578-b5a7-4c89-bc07-0fcf18cbeeaa&quot; sectionId=&quot;{532CD132-EEAC-4643-AD26-BD121CF6AE9A}&quot; responsible=&quot;&quot; /&gt;&lt;item duration=&quot;0&quot; id=&quot;822d775e-ee51-4add-a045-edc22e048856&quot; parentId=&quot;5c2431ae-a107-42d4-9f0e-77adeefd85a9&quot; level=&quot;2&quot; generateAgendaSlide=&quot;1&quot; showAgendaItem=&quot;1&quot; isBreak=&quot;0&quot; topic=&quot;Reziproke Durchlässigkeit im tertiären Bereich - Eckpunkte &quot; agendaSlideId=&quot;a6f93a63-ec5a-477d-8335-6789371ca254&quot; sectionId=&quot;{531AA457-76D5-4910-A74C-09E5EC746C03}&quot; /&gt;&lt;item duration=&quot;0&quot; id=&quot;26734c68-43bc-41d8-b229-252aec116237&quot; parentId=&quot;5c2431ae-a107-42d4-9f0e-77adeefd85a9&quot; level=&quot;2&quot; generateAgendaSlide=&quot;1&quot; showAgendaItem=&quot;1&quot; isBreak=&quot;0&quot; topic=&quot;Handlungsempfehlungen für das Fachschul- und Hochschulsystem&quot; agendaSlideId=&quot;ea946f85-d363-45b5-a5aa-802c7f86372a&quot; sectionId=&quot;{485768D3-29C6-431F-9043-1CCD14CC7668}&quot; /&gt;&lt;item duration=&quot;0&quot; id=&quot;883f5a94-9be4-4289-9607-6b1a30ed3200&quot; parentId=&quot;5c2431ae-a107-42d4-9f0e-77adeefd85a9&quot; level=&quot;2&quot; generateAgendaSlide=&quot;1&quot; showAgendaItem=&quot;1&quot; isBreak=&quot;0&quot; topic=&quot;Überlegungen zu den Integrationsmodellen&quot; agendaSlideId=&quot;0c93277e-f582-4017-b578-16405ac72ae8&quot; sectionId=&quot;{45F8C21E-ED83-44D6-BC72-3BE083F3C958}&quot; /&gt;&lt;item duration=&quot;0&quot; id=&quot;6677f7cb-f331-4437-b4d2-d0072081e767&quot; parentId=&quot;5c2431ae-a107-42d4-9f0e-77adeefd85a9&quot; level=&quot;2&quot; generateAgendaSlide=&quot;1&quot; showAgendaItem=&quot;1&quot; isBreak=&quot;0&quot; topic=&quot;Umsetzungsanregungen in der Arbeits- und Bildungspolitik&quot; agendaSlideId=&quot;4050f477-d107-4159-8138-e69cfddbae4d&quot; sectionId=&quot;{2369EC09-A485-423E-930E-A6C301EC69A4}&quot; /&gt;&lt;item duration=&quot;30&quot; id=&quot;aef19c93-2bfa-43ce-824a-f90f414376d2&quot; parentId=&quot;&quot; level=&quot;1&quot; generateAgendaSlide=&quot;1&quot; showAgendaItem=&quot;1&quot; isBreak=&quot;0&quot; topic=&quot;Diskussion des Handlungskonzeptes&quot; agendaSlideId=&quot;b6519612-88a2-4b4c-b21f-c6c83b982eb2&quot; sectionId=&quot;{9C2385E8-8641-49E2-BB2C-8EAEC4330356}&quot; responsible=&quot;&quot; /&gt;&lt;item duration=&quot;15&quot; id=&quot;391cd8ff-d2ea-4f2d-9c43-2793da3a0598&quot; parentId=&quot;&quot; level=&quot;1&quot; generateAgendaSlide=&quot;1&quot; showAgendaItem=&quot;1&quot; isBreak=&quot;0&quot; topic=&quot;Abschluss des Projektes &quot; agendaSlideId=&quot;bed81ca6-68c6-43c1-a71b-6ac09f15dcb2&quot; sectionId=&quot;{CB6FEF07-B250-41E0-ADF1-9AA2EAAE19FC}&quot; responsible=&quot;&quot; /&gt;&lt;/items&gt;&lt;/agenda&gt;&lt;/contents&gt;&lt;/ee4p&gt;"/>
</p:tagLst>
</file>

<file path=ppt/tags/tag2.xml><?xml version="1.0" encoding="utf-8"?>
<p:tagLst xmlns:a="http://schemas.openxmlformats.org/drawingml/2006/main" xmlns:r="http://schemas.openxmlformats.org/officeDocument/2006/relationships" xmlns:p="http://schemas.openxmlformats.org/presentationml/2006/main">
  <p:tag name="EE4P_TEMPLATESTYLE" val="5"/>
</p:tagLst>
</file>

<file path=ppt/tags/tag3.xml><?xml version="1.0" encoding="utf-8"?>
<p:tagLst xmlns:a="http://schemas.openxmlformats.org/drawingml/2006/main" xmlns:r="http://schemas.openxmlformats.org/officeDocument/2006/relationships" xmlns:p="http://schemas.openxmlformats.org/presentationml/2006/main">
  <p:tag name="EE4P_TEMPLATESTYLE" val="5"/>
</p:tagLst>
</file>

<file path=ppt/tags/tag4.xml><?xml version="1.0" encoding="utf-8"?>
<p:tagLst xmlns:a="http://schemas.openxmlformats.org/drawingml/2006/main" xmlns:r="http://schemas.openxmlformats.org/officeDocument/2006/relationships" xmlns:p="http://schemas.openxmlformats.org/presentationml/2006/main">
  <p:tag name="EE4P_TEMPLATESTYLE" val="5"/>
</p:tagLst>
</file>

<file path=ppt/tags/tag5.xml><?xml version="1.0" encoding="utf-8"?>
<p:tagLst xmlns:a="http://schemas.openxmlformats.org/drawingml/2006/main" xmlns:r="http://schemas.openxmlformats.org/officeDocument/2006/relationships" xmlns:p="http://schemas.openxmlformats.org/presentationml/2006/main">
  <p:tag name="EE4P_TEMPLATESTYLE" val="5"/>
</p:tagLst>
</file>

<file path=ppt/tags/tag6.xml><?xml version="1.0" encoding="utf-8"?>
<p:tagLst xmlns:a="http://schemas.openxmlformats.org/drawingml/2006/main" xmlns:r="http://schemas.openxmlformats.org/officeDocument/2006/relationships" xmlns:p="http://schemas.openxmlformats.org/presentationml/2006/main">
  <p:tag name="EE4P_TEMPLATESTYLE" val="5"/>
</p:tagLst>
</file>

<file path=ppt/tags/tag7.xml><?xml version="1.0" encoding="utf-8"?>
<p:tagLst xmlns:a="http://schemas.openxmlformats.org/drawingml/2006/main" xmlns:r="http://schemas.openxmlformats.org/officeDocument/2006/relationships" xmlns:p="http://schemas.openxmlformats.org/presentationml/2006/main">
  <p:tag name="EE4P_TEMPLATESTYLE" val="5"/>
</p:tagLst>
</file>

<file path=ppt/theme/theme1.xml><?xml version="1.0" encoding="utf-8"?>
<a:theme xmlns:a="http://schemas.openxmlformats.org/drawingml/2006/main" name="Präsentation_Master_RWTH_Institute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orlage Präsentation 16-9 2020" id="{C942FDBD-7A56-4D39-92FD-BB521C030037}" vid="{36F8B756-DA19-451F-A977-16F2C957D344}"/>
    </a:ext>
  </a:extLst>
</a:theme>
</file>

<file path=ppt/theme/theme2.xml><?xml version="1.0" encoding="utf-8"?>
<a:theme xmlns:a="http://schemas.openxmlformats.org/drawingml/2006/main" name="1_Präsentation_Master_RWTH_Institute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Vorlage Präsentation 16-9 2020" id="{C942FDBD-7A56-4D39-92FD-BB521C030037}" vid="{36F8B756-DA19-451F-A977-16F2C957D34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5043</Words>
  <Application>Microsoft Office PowerPoint</Application>
  <PresentationFormat>Breitbild</PresentationFormat>
  <Paragraphs>487</Paragraphs>
  <Slides>26</Slides>
  <Notes>22</Notes>
  <HiddenSlides>2</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26</vt:i4>
      </vt:variant>
    </vt:vector>
  </HeadingPairs>
  <TitlesOfParts>
    <vt:vector size="36" baseType="lpstr">
      <vt:lpstr>ＭＳ Ｐゴシック</vt:lpstr>
      <vt:lpstr>Arial</vt:lpstr>
      <vt:lpstr>Calibri</vt:lpstr>
      <vt:lpstr>DejaVu Sans</vt:lpstr>
      <vt:lpstr>Lucida Sans</vt:lpstr>
      <vt:lpstr>Symbol</vt:lpstr>
      <vt:lpstr>Times New Roman</vt:lpstr>
      <vt:lpstr>Wingdings</vt:lpstr>
      <vt:lpstr>Präsentation_Master_RWTH_Institute_16zu9</vt:lpstr>
      <vt:lpstr>1_Präsentation_Master_RWTH_Institute_16zu9</vt:lpstr>
      <vt:lpstr>Projekt DuBA:  Durchlässigkeit zwischen dem Fachschul- und Hochschulsystem </vt:lpstr>
      <vt:lpstr>Im Fokus: Bildungsgänge des tertiären Bildungsbereichs</vt:lpstr>
      <vt:lpstr>Im Fokus: Bildungsgänge des tertiären Bildungsbereichs</vt:lpstr>
      <vt:lpstr>Intendierte Zielgruppen und das Konzept der „reziproken Durchlässigkeit“</vt:lpstr>
      <vt:lpstr>PowerPoint-Präsentation</vt:lpstr>
      <vt:lpstr>PowerPoint-Präsentation</vt:lpstr>
      <vt:lpstr>Reziproke Durchlässigkeit im tertiären Bildungsbereich – Eckpunkte</vt:lpstr>
      <vt:lpstr>Handlungsempfehlung für das Hochschulsystem</vt:lpstr>
      <vt:lpstr>Handlungsempfehlung für das Fachschulsystem</vt:lpstr>
      <vt:lpstr>Arbeits- und bildungspolitische Empfehlungen</vt:lpstr>
      <vt:lpstr>Arbeits- und bildungspolitische Empfehlungen</vt:lpstr>
      <vt:lpstr>Zur weiteren Information über die DuBA-Studien</vt:lpstr>
      <vt:lpstr>PowerPoint-Präsentation</vt:lpstr>
      <vt:lpstr>Im Fokus: Bildungsgänge des tertiären Bildungssystems</vt:lpstr>
      <vt:lpstr>Im Fokus: Bildungsgänge des tertiären Bildungssystems</vt:lpstr>
      <vt:lpstr>2.3 Handlungsempfehlung für das Fachschulsystem Übergang I: vom Fachschul- in das Hochschulsystem </vt:lpstr>
      <vt:lpstr>2.3 Handlungsempfehlung für das Fachschulsystem Übergang II: vom Hochschul- in das Fachschulsystem </vt:lpstr>
      <vt:lpstr>2.3 Handlungsempfehlung für das Fachschulsystem</vt:lpstr>
      <vt:lpstr>2.3 Handlungsempfehlung für das Fachschulsystem</vt:lpstr>
      <vt:lpstr>2.3 Handlungsempfehlung für das Fachschulsystem</vt:lpstr>
      <vt:lpstr>2.3 Handlungsempfehlung für das Fachschulsystem</vt:lpstr>
      <vt:lpstr>2.3 Handlungsempfehlung für das Fachschulsystem Beispiel 1: Studienaussteigende ohne Berufsausbildung und -erfahrung</vt:lpstr>
      <vt:lpstr>2.3 Handlungsempfehlung für das Fachschulsystem Beispiel 1: Studienaussteigende ohne Berufsausbildung und -erfahrung</vt:lpstr>
      <vt:lpstr>2.3 Handlungsempfehlung für das Fachschulsystem Beispiel 2: Studienaussteigende mit Berufsausbildung</vt:lpstr>
      <vt:lpstr>2.3 Handlungsempfehlung für das Fachschulsystem Beispiel 3: Studienaussteigende mit Berufsausbildung und -erfahrung</vt:lpstr>
      <vt:lpstr>2.3 Handlungsempfehlung für das Fachschulsystem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Clarissa Pascoe</dc:creator>
  <cp:lastModifiedBy>Klaus Jenewein</cp:lastModifiedBy>
  <cp:revision>540</cp:revision>
  <dcterms:created xsi:type="dcterms:W3CDTF">2022-08-17T11:26:18Z</dcterms:created>
  <dcterms:modified xsi:type="dcterms:W3CDTF">2023-09-17T19:49:31Z</dcterms:modified>
</cp:coreProperties>
</file>